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471" r:id="rId3"/>
    <p:sldId id="556" r:id="rId5"/>
    <p:sldId id="567" r:id="rId6"/>
    <p:sldId id="515" r:id="rId7"/>
    <p:sldId id="570" r:id="rId8"/>
    <p:sldId id="561" r:id="rId9"/>
    <p:sldId id="560" r:id="rId10"/>
    <p:sldId id="571" r:id="rId11"/>
    <p:sldId id="572" r:id="rId12"/>
    <p:sldId id="573" r:id="rId13"/>
    <p:sldId id="575" r:id="rId14"/>
    <p:sldId id="554" r:id="rId15"/>
  </p:sldIdLst>
  <p:sldSz cx="9144000" cy="5143500" type="screen16x9"/>
  <p:notesSz cx="6858000" cy="9144000"/>
  <p:custDataLst>
    <p:tags r:id="rId19"/>
  </p:custDataLst>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2" userDrawn="1">
          <p15:clr>
            <a:srgbClr val="A4A3A4"/>
          </p15:clr>
        </p15:guide>
        <p15:guide id="2" pos="3870" userDrawn="1">
          <p15:clr>
            <a:srgbClr val="A4A3A4"/>
          </p15:clr>
        </p15:guide>
        <p15:guide id="3" orient="horz" pos="1620" userDrawn="1">
          <p15:clr>
            <a:srgbClr val="A4A3A4"/>
          </p15:clr>
        </p15:guide>
        <p15:guide id="4" pos="289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BBFB2"/>
    <a:srgbClr val="3296A8"/>
    <a:srgbClr val="6D8AAB"/>
    <a:srgbClr val="31709C"/>
    <a:srgbClr val="7697B3"/>
    <a:srgbClr val="6FA094"/>
    <a:srgbClr val="94BCB4"/>
    <a:srgbClr val="59503C"/>
    <a:srgbClr val="1FBCE4"/>
    <a:srgbClr val="C0266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944" autoAdjust="0"/>
    <p:restoredTop sz="97778" autoAdjust="0"/>
  </p:normalViewPr>
  <p:slideViewPr>
    <p:cSldViewPr snapToGrid="0" showGuides="1">
      <p:cViewPr varScale="1">
        <p:scale>
          <a:sx n="141" d="100"/>
          <a:sy n="141" d="100"/>
        </p:scale>
        <p:origin x="306" y="120"/>
      </p:cViewPr>
      <p:guideLst>
        <p:guide orient="horz" pos="2162"/>
        <p:guide pos="3870"/>
        <p:guide orient="horz" pos="1620"/>
        <p:guide pos="2896"/>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 Type="http://schemas.openxmlformats.org/officeDocument/2006/relationships/theme" Target="theme/theme1.xml"/><Relationship Id="rId19" Type="http://schemas.openxmlformats.org/officeDocument/2006/relationships/tags" Target="tags/tag2.xml"/><Relationship Id="rId18" Type="http://schemas.openxmlformats.org/officeDocument/2006/relationships/tableStyles" Target="tableStyles.xml"/><Relationship Id="rId17" Type="http://schemas.openxmlformats.org/officeDocument/2006/relationships/viewProps" Target="viewProps.xml"/><Relationship Id="rId16" Type="http://schemas.openxmlformats.org/officeDocument/2006/relationships/presProps" Target="presProps.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r>
              <a:rPr lang="zh-CN" altLang="en-US"/>
              <a:t>在亲子活动目标设计上，要考虑婴幼儿目标和家长目标</a:t>
            </a:r>
            <a:r>
              <a:rPr lang="zh-CN" altLang="en-US"/>
              <a:t>两方面。</a:t>
            </a:r>
            <a:br>
              <a:rPr lang="zh-CN" altLang="en-US"/>
            </a:br>
            <a:r>
              <a:rPr lang="zh-CN" altLang="en-US"/>
              <a:t>一方面，婴幼儿发展目标的确定必须建立在对婴幼儿现有水平的观察和了解之上，要尊重幼婴儿的年龄特点和发展规律，尊重婴幼儿当下的实际发展情况，制定适合其发展需要的，跳一跳够得着的目标</a:t>
            </a:r>
            <a:r>
              <a:rPr>
                <a:solidFill>
                  <a:schemeClr val="tx1">
                    <a:lumMod val="85000"/>
                    <a:lumOff val="15000"/>
                  </a:schemeClr>
                </a:solidFill>
                <a:ea typeface="宋体" pitchFamily="2" charset="-122"/>
                <a:sym typeface="+mn-ea"/>
              </a:rPr>
              <a:t>符合"最近发展区"理论。</a:t>
            </a:r>
            <a:r>
              <a:rPr lang="zh-CN" altLang="en-US"/>
              <a:t>活动目标要与活动内容相对应，做到具体、明确、可操作。</a:t>
            </a:r>
            <a:endParaRPr lang="zh-CN" altLang="en-US"/>
          </a:p>
          <a:p>
            <a:br>
              <a:rPr lang="zh-CN" altLang="en-US"/>
            </a:br>
            <a:r>
              <a:rPr lang="zh-CN" altLang="en-US"/>
              <a:t>另一方面，家长指导目标的制定，重点在于让家长了解婴幼儿在生活与卫生习惯、动作、语言、认知、情绪与社会性的发展特点。通过亲子活动使家长具备一定的家庭教育能力，在日常生活中也能通过多种方式促进婴幼儿身心发展。此外，家长指导目标也要涉及到与教师的配合，使家长能够跟随教师引导婴幼儿，确保亲子活动的有效开展。</a:t>
            </a:r>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r>
              <a:rPr lang="zh-CN" altLang="en-US"/>
              <a:t>在设计亲子活动时，活动准备的要点可以从经验准备和物质准备两个方面入手。</a:t>
            </a:r>
            <a:endParaRPr lang="zh-CN" altLang="en-US"/>
          </a:p>
          <a:p>
            <a:r>
              <a:rPr lang="zh-CN" altLang="en-US"/>
              <a:t>经验准备方面，首先，要考虑婴幼儿的已有经验，力求活动与婴幼儿的生活经验相联系，相关的前期经验有利于提升婴幼儿对亲子活动的兴趣。其次，家长的经验准备也同样重要，设计活动时要考虑家长在日常生活中对婴幼儿的了解程度，确保家长能够根据活动内容积极参与，并能够在活动中起到正确的引导作用。最后，教师需要具备专业的经验，熟悉婴幼儿的心理特点和发展需求，能够有效地引导和支持婴幼儿的学习与探索，确保活动符合婴幼儿的实际能力和需求。</a:t>
            </a:r>
            <a:endParaRPr lang="zh-CN" altLang="en-US"/>
          </a:p>
          <a:p>
            <a:r>
              <a:rPr lang="zh-CN" altLang="en-US"/>
              <a:t>物质准备方面，首先，活动材料应与活动主题紧密相关，准备充足且安全的材料，如图书、玩具、道具等，确保这些材料能够激发孩子的兴趣并帮助他们更好地理解活动内容。同时，根据活动的性质和形式，需要精心布置活动环境和场景。例如，设置适宜的活动空间，选择符合主题的布景和装饰，为亲子活动提供一个温馨、舒适的氛围，帮助婴幼儿和家长更好地投入到活动中去。此外，还要准备好必要的辅助工具或材料，如音乐、图片等，以增强活动的互动性和趣味性。</a:t>
            </a:r>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r>
              <a:rPr lang="zh-CN" altLang="en-US"/>
              <a:t>首先是活动导入的设计，活动导入包括活动开场互动和正式导入，开场互动是为了暖场。正式导入要激发婴幼儿和家长对活动的兴趣。可以从设置有趣的情境、猜谜语、手指谣、歌曲、提问等形式导入。</a:t>
            </a:r>
            <a:br>
              <a:rPr lang="zh-CN" altLang="en-US"/>
            </a:br>
            <a:r>
              <a:rPr lang="zh-CN" altLang="en-US"/>
              <a:t>婴幼儿亲子活动最常使用的还是情境导入。在进行情境导入的时候，教师要注意讲解情境的真实性和趣味性，激发家长和婴幼儿的想象，使其身临其境，对接下来的活动产生兴趣。同时，根据各领域的特点设计活动导入，如动作领域的亲子活动，活动导入中一定要有热身环节，不仅激发活动兴趣，也是体育锻炼必不可少的前期准备。</a:t>
            </a:r>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r>
              <a:rPr lang="zh-CN" altLang="en-US"/>
              <a:t>其次是活动展开的设计，活动展开是活动的主体部分，是整个活动的核心环节，活动展开要指向大部分活动目标的实现。在活动展开阶段，教师需要灵活运用各种教学方法和策略，确保活动内容既符合婴幼儿的认知与发展水平，又能激发婴幼儿与家长进行充分的互动。在不同领域的亲子活动中，活动展开的形式可能有所不同。例如，在动作领域的活动中，活动展开的重点在于发展婴幼儿的大动作和精细动作水平，大动作发展包括设计爬、走、跑、钻、踢、跳等活动；精细动作发展包括设计涂画、拼搭、叠套等活动；在语言领域的活动中，活动展开的内容重点是听故事、看图书、进行语言交流等，促进语言能力的发展。在活动展开中，教师还应根据婴幼儿的反应灵活调整节奏，确保活动不偏离目标，且能调动每个孩子的兴趣和参与感。</a:t>
            </a:r>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r>
              <a:rPr lang="zh-CN" altLang="en-US"/>
              <a:t>再次是活动进阶设计，活动进阶是为了强化活动展开部分，目的是使婴幼儿在挑战中不断成长。可以通过逐步增加难度或复杂度来实现，一方面可以通过多种教学形式来增加复杂度，如游戏形式或角色扮演等互动活动，促进孩子进一步发展；另一方面也可以通过增加活动次数、频率来逐步加大婴幼儿的挑战难度，促进其各领域技能的提升。在这一过程中，教师需要根据孩子的表现灵活调整，确保进阶的难度与婴幼儿的能力相匹配，让每个孩子都能够在挑战中获得适当的成功感，进一步促进他们的成长与发展。</a:t>
            </a:r>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r>
              <a:rPr lang="zh-CN" altLang="en-US"/>
              <a:t>最后是活动结束部分，活动结束包括分享交流和总结评价两个重要环节，旨在巩固活动效果、回顾活动和总结活动，丰富家长和婴幼儿的活动收获。在分享交流环节中，教师引导家长和孩子们共同回顾和分享活动中的感受与体验，教师可以通过提问的方式帮助孩子表达他们在活动中的所见、所闻与所感，如“今天我们学了哪些内容？”“你最喜欢哪个环节？”等，激发孩子对活动的回忆与反思。同时，家长也可以分享自己孩子在活动中的亮点和进步，比如孩子在某方面的进步。总结评价则是活动结束的另一重要环节。在此环节中，教师对整个活动进行简短而有针对性的总结，回顾活动目标的达成情况。教师还可以根据每对亲子的具体表现，进行简短的个别评价，鼓励家长和孩子们的进步，并提供积极的反馈。</a:t>
            </a:r>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r>
              <a:rPr lang="zh-CN" altLang="en-US">
                <a:sym typeface="+mn-ea"/>
              </a:rPr>
              <a:t>活动延伸是亲子活动设计中不可忽视的环节，它不仅有助于巩固在活动中所学的知识和技能，还能将活动的教育意义延续到日常生活中。活动延伸主要分为后续活动延伸和亲子日常生活的延伸，这两种延伸方式相辅相成，共同促进婴幼儿的长期发展。</a:t>
            </a:r>
            <a:endParaRPr lang="zh-CN" altLang="en-US"/>
          </a:p>
          <a:p>
            <a:r>
              <a:rPr lang="zh-CN" altLang="en-US">
                <a:sym typeface="+mn-ea"/>
              </a:rPr>
              <a:t>后续活动延伸是指在亲子活动结束后，教师可以在其他领域活动、游戏活动、户外活动中涉及本次活动内容，进一步加深孩子对活动内容的理解和应用。亲子日常生活的延伸则是指将活动中的学习内容与孩子的日常生活紧密结合，利用日常生活中的具体场景和实际情境进行教育。例如，在动作领域，家长可以和孩子一起去公园，帮助孩子发展大肌肉群，通过走、跑、跳等动作锻炼身体协调性。在生活习惯方面，家长可以引导孩子在家中积极参与自己的生活自理，如整理玩具、穿衣服、洗手等，从而促进孩子的独立性和责任感。通过这样的日常生活延伸，孩子能够在自然的环境中不断实践所学，巩固知识并逐渐内化为生活中的能力。</a:t>
            </a:r>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r>
              <a:rPr lang="zh-CN" altLang="en-US"/>
              <a:t>完整活动案例</a:t>
            </a:r>
            <a:r>
              <a:rPr lang="zh-CN" altLang="en-US"/>
              <a:t>示例</a:t>
            </a:r>
            <a:endParaRPr lang="zh-CN" altLang="en-US"/>
          </a:p>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1" y="1597822"/>
            <a:ext cx="7772400" cy="1102518"/>
          </a:xfrm>
        </p:spPr>
        <p:txBody>
          <a:bodyPr/>
          <a:lstStyle/>
          <a:p>
            <a:r>
              <a:rPr lang="en-US"/>
              <a:t>Click to edit Master title style</a:t>
            </a:r>
            <a:endParaRPr lang="en-US"/>
          </a:p>
        </p:txBody>
      </p:sp>
      <p:sp>
        <p:nvSpPr>
          <p:cNvPr id="3" name="Subtitle 2"/>
          <p:cNvSpPr>
            <a:spLocks noGrp="1"/>
          </p:cNvSpPr>
          <p:nvPr>
            <p:ph type="subTitle" idx="1"/>
          </p:nvPr>
        </p:nvSpPr>
        <p:spPr>
          <a:xfrm>
            <a:off x="1371601"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2"/>
            <a:ext cx="5486400" cy="425054"/>
          </a:xfrm>
        </p:spPr>
        <p:txBody>
          <a:bodyPr anchor="b"/>
          <a:lstStyle>
            <a:lvl1pPr algn="l">
              <a:defRPr sz="2000" b="1"/>
            </a:lvl1pPr>
          </a:lstStyle>
          <a:p>
            <a:r>
              <a:rPr lang="en-US"/>
              <a:t>Click to edit Master title style</a:t>
            </a:r>
            <a:endParaRPr lang="en-US"/>
          </a:p>
        </p:txBody>
      </p:sp>
      <p:sp>
        <p:nvSpPr>
          <p:cNvPr id="3" name="Picture Placeholder 2"/>
          <p:cNvSpPr>
            <a:spLocks noGrp="1"/>
          </p:cNvSpPr>
          <p:nvPr>
            <p:ph type="pic" idx="1"/>
          </p:nvPr>
        </p:nvSpPr>
        <p:spPr>
          <a:xfrm>
            <a:off x="1792288" y="459583"/>
            <a:ext cx="5486400" cy="3086100"/>
          </a:xfrm>
        </p:spPr>
        <p:txBody>
          <a:bodyPr/>
          <a:lstStyle>
            <a:lvl1pPr marL="0" indent="0">
              <a:buNone/>
              <a:defRPr sz="3200"/>
            </a:lvl1pPr>
            <a:lvl2pPr marL="457200" indent="0">
              <a:buNone/>
              <a:defRPr sz="29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4025506"/>
            <a:ext cx="5486400" cy="603647"/>
          </a:xfrm>
        </p:spPr>
        <p:txBody>
          <a:bodyPr/>
          <a:lstStyle>
            <a:lvl1pPr marL="0" indent="0">
              <a:buNone/>
              <a:defRPr sz="1400"/>
            </a:lvl1pPr>
            <a:lvl2pPr marL="457200" indent="0">
              <a:buNone/>
              <a:defRPr sz="1200"/>
            </a:lvl2pPr>
            <a:lvl3pPr marL="914400" indent="0">
              <a:buNone/>
              <a:defRPr sz="11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1" y="205980"/>
            <a:ext cx="2057400" cy="4388644"/>
          </a:xfrm>
        </p:spPr>
        <p:txBody>
          <a:bodyPr vert="eaVert"/>
          <a:lstStyle/>
          <a:p>
            <a:r>
              <a:rPr lang="en-US"/>
              <a:t>Click to edit Master title style</a:t>
            </a:r>
            <a:endParaRPr lang="en-US"/>
          </a:p>
        </p:txBody>
      </p:sp>
      <p:sp>
        <p:nvSpPr>
          <p:cNvPr id="3" name="Vertical Text Placeholder 2"/>
          <p:cNvSpPr>
            <a:spLocks noGrp="1"/>
          </p:cNvSpPr>
          <p:nvPr>
            <p:ph type="body" orient="vert" idx="1"/>
          </p:nvPr>
        </p:nvSpPr>
        <p:spPr>
          <a:xfrm>
            <a:off x="457201" y="205980"/>
            <a:ext cx="6019800" cy="4388644"/>
          </a:xfr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4" y="3305177"/>
            <a:ext cx="7772400" cy="1021556"/>
          </a:xfrm>
        </p:spPr>
        <p:txBody>
          <a:bodyPr anchor="t"/>
          <a:lstStyle>
            <a:lvl1pPr algn="l">
              <a:defRPr sz="4100" b="1" cap="all"/>
            </a:lvl1pPr>
          </a:lstStyle>
          <a:p>
            <a:r>
              <a:rPr lang="en-US"/>
              <a:t>Click to edit Master title style</a:t>
            </a:r>
            <a:endParaRPr lang="en-US"/>
          </a:p>
        </p:txBody>
      </p:sp>
      <p:sp>
        <p:nvSpPr>
          <p:cNvPr id="3" name="Text Placeholder 2"/>
          <p:cNvSpPr>
            <a:spLocks noGrp="1"/>
          </p:cNvSpPr>
          <p:nvPr>
            <p:ph type="body" idx="1"/>
          </p:nvPr>
        </p:nvSpPr>
        <p:spPr>
          <a:xfrm>
            <a:off x="722314"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7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endParaRPr lang="en-US"/>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sz="half" idx="1"/>
          </p:nvPr>
        </p:nvSpPr>
        <p:spPr>
          <a:xfrm>
            <a:off x="457201" y="1200152"/>
            <a:ext cx="4038600" cy="3394472"/>
          </a:xfrm>
        </p:spPr>
        <p:txBody>
          <a:bodyPr/>
          <a:lstStyle>
            <a:lvl1pPr>
              <a:defRPr sz="29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half" idx="2"/>
          </p:nvPr>
        </p:nvSpPr>
        <p:spPr>
          <a:xfrm>
            <a:off x="4648201" y="1200152"/>
            <a:ext cx="4038600" cy="3394472"/>
          </a:xfrm>
        </p:spPr>
        <p:txBody>
          <a:bodyPr/>
          <a:lstStyle>
            <a:lvl1pPr>
              <a:defRPr sz="29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a:p>
        </p:txBody>
      </p:sp>
      <p:sp>
        <p:nvSpPr>
          <p:cNvPr id="3" name="Text Placeholder 2"/>
          <p:cNvSpPr>
            <a:spLocks noGrp="1"/>
          </p:cNvSpPr>
          <p:nvPr>
            <p:ph type="body" idx="1"/>
          </p:nvPr>
        </p:nvSpPr>
        <p:spPr>
          <a:xfrm>
            <a:off x="457201" y="1151336"/>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700" b="1"/>
            </a:lvl4pPr>
            <a:lvl5pPr marL="1828800" indent="0">
              <a:buNone/>
              <a:defRPr sz="1700" b="1"/>
            </a:lvl5pPr>
            <a:lvl6pPr marL="2286000" indent="0">
              <a:buNone/>
              <a:defRPr sz="1700" b="1"/>
            </a:lvl6pPr>
            <a:lvl7pPr marL="2743200" indent="0">
              <a:buNone/>
              <a:defRPr sz="1700" b="1"/>
            </a:lvl7pPr>
            <a:lvl8pPr marL="3200400" indent="0">
              <a:buNone/>
              <a:defRPr sz="1700" b="1"/>
            </a:lvl8pPr>
            <a:lvl9pPr marL="3657600" indent="0">
              <a:buNone/>
              <a:defRPr sz="1700" b="1"/>
            </a:lvl9pPr>
          </a:lstStyle>
          <a:p>
            <a:pPr lvl="0"/>
            <a:r>
              <a:rPr lang="en-US"/>
              <a:t>Click to edit Master text styles</a:t>
            </a:r>
            <a:endParaRPr lang="en-US"/>
          </a:p>
        </p:txBody>
      </p:sp>
      <p:sp>
        <p:nvSpPr>
          <p:cNvPr id="4" name="Content Placeholder 3"/>
          <p:cNvSpPr>
            <a:spLocks noGrp="1"/>
          </p:cNvSpPr>
          <p:nvPr>
            <p:ph sz="half" idx="2"/>
          </p:nvPr>
        </p:nvSpPr>
        <p:spPr>
          <a:xfrm>
            <a:off x="457201" y="1631158"/>
            <a:ext cx="4040188" cy="2963466"/>
          </a:xfrm>
        </p:spPr>
        <p:txBody>
          <a:bodyPr/>
          <a:lstStyle>
            <a:lvl1pPr>
              <a:defRPr sz="2400"/>
            </a:lvl1pPr>
            <a:lvl2pPr>
              <a:defRPr sz="2000"/>
            </a:lvl2pPr>
            <a:lvl3pPr>
              <a:defRPr sz="1800"/>
            </a:lvl3pPr>
            <a:lvl4pPr>
              <a:defRPr sz="1700"/>
            </a:lvl4pPr>
            <a:lvl5pPr>
              <a:defRPr sz="1700"/>
            </a:lvl5pPr>
            <a:lvl6pPr>
              <a:defRPr sz="1700"/>
            </a:lvl6pPr>
            <a:lvl7pPr>
              <a:defRPr sz="1700"/>
            </a:lvl7pPr>
            <a:lvl8pPr>
              <a:defRPr sz="1700"/>
            </a:lvl8pPr>
            <a:lvl9pPr>
              <a:defRPr sz="17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Text Placeholder 4"/>
          <p:cNvSpPr>
            <a:spLocks noGrp="1"/>
          </p:cNvSpPr>
          <p:nvPr>
            <p:ph type="body" sz="quarter" idx="3"/>
          </p:nvPr>
        </p:nvSpPr>
        <p:spPr>
          <a:xfrm>
            <a:off x="4645030" y="1151336"/>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700" b="1"/>
            </a:lvl4pPr>
            <a:lvl5pPr marL="1828800" indent="0">
              <a:buNone/>
              <a:defRPr sz="1700" b="1"/>
            </a:lvl5pPr>
            <a:lvl6pPr marL="2286000" indent="0">
              <a:buNone/>
              <a:defRPr sz="1700" b="1"/>
            </a:lvl6pPr>
            <a:lvl7pPr marL="2743200" indent="0">
              <a:buNone/>
              <a:defRPr sz="1700" b="1"/>
            </a:lvl7pPr>
            <a:lvl8pPr marL="3200400" indent="0">
              <a:buNone/>
              <a:defRPr sz="1700" b="1"/>
            </a:lvl8pPr>
            <a:lvl9pPr marL="3657600" indent="0">
              <a:buNone/>
              <a:defRPr sz="1700" b="1"/>
            </a:lvl9pPr>
          </a:lstStyle>
          <a:p>
            <a:pPr lvl="0"/>
            <a:r>
              <a:rPr lang="en-US"/>
              <a:t>Click to edit Master text styles</a:t>
            </a:r>
            <a:endParaRPr lang="en-US"/>
          </a:p>
        </p:txBody>
      </p:sp>
      <p:sp>
        <p:nvSpPr>
          <p:cNvPr id="6" name="Content Placeholder 5"/>
          <p:cNvSpPr>
            <a:spLocks noGrp="1"/>
          </p:cNvSpPr>
          <p:nvPr>
            <p:ph sz="quarter" idx="4"/>
          </p:nvPr>
        </p:nvSpPr>
        <p:spPr>
          <a:xfrm>
            <a:off x="4645030" y="1631158"/>
            <a:ext cx="4041775" cy="2963466"/>
          </a:xfrm>
        </p:spPr>
        <p:txBody>
          <a:bodyPr/>
          <a:lstStyle>
            <a:lvl1pPr>
              <a:defRPr sz="2400"/>
            </a:lvl1pPr>
            <a:lvl2pPr>
              <a:defRPr sz="2000"/>
            </a:lvl2pPr>
            <a:lvl3pPr>
              <a:defRPr sz="1800"/>
            </a:lvl3pPr>
            <a:lvl4pPr>
              <a:defRPr sz="1700"/>
            </a:lvl4pPr>
            <a:lvl5pPr>
              <a:defRPr sz="1700"/>
            </a:lvl5pPr>
            <a:lvl6pPr>
              <a:defRPr sz="1700"/>
            </a:lvl6pPr>
            <a:lvl7pPr>
              <a:defRPr sz="1700"/>
            </a:lvl7pPr>
            <a:lvl8pPr>
              <a:defRPr sz="1700"/>
            </a:lvl8pPr>
            <a:lvl9pPr>
              <a:defRPr sz="17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854725" y="773443"/>
            <a:ext cx="7434551" cy="32168"/>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rgbClr val="FFFFFF"/>
              </a:solidFill>
              <a:effectLst/>
              <a:uLnTx/>
              <a:uFillTx/>
              <a:latin typeface="Calibri" panose="020F0502020204030204"/>
              <a:ea typeface="宋体" pitchFamily="2" charset="-122"/>
              <a:cs typeface="+mn-cs"/>
            </a:endParaRPr>
          </a:p>
        </p:txBody>
      </p:sp>
      <p:sp>
        <p:nvSpPr>
          <p:cNvPr id="6" name="圆角矩形 5"/>
          <p:cNvSpPr/>
          <p:nvPr userDrawn="1"/>
        </p:nvSpPr>
        <p:spPr>
          <a:xfrm>
            <a:off x="4425043" y="4838925"/>
            <a:ext cx="293917" cy="16507"/>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rgbClr val="FFFFFF"/>
              </a:solidFill>
              <a:effectLst/>
              <a:uLnTx/>
              <a:uFillTx/>
              <a:latin typeface="Calibri" panose="020F0502020204030204"/>
              <a:ea typeface="宋体"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fld>
            <a:endParaRPr lang="en-US" dirty="0">
              <a:solidFill>
                <a:prstClr val="black">
                  <a:tint val="75000"/>
                </a:prstClr>
              </a:solidFill>
            </a:endParaRPr>
          </a:p>
        </p:txBody>
      </p:sp>
      <p:sp>
        <p:nvSpPr>
          <p:cNvPr id="9" name="灯片编号占位符 8"/>
          <p:cNvSpPr>
            <a:spLocks noGrp="1"/>
          </p:cNvSpPr>
          <p:nvPr>
            <p:ph type="sldNum" sz="quarter" idx="12"/>
          </p:nvPr>
        </p:nvSpPr>
        <p:spPr>
          <a:xfrm>
            <a:off x="3505200" y="4797170"/>
            <a:ext cx="2133600" cy="273844"/>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665099" y="192351"/>
            <a:ext cx="1378024" cy="284076"/>
          </a:xfrm>
          <a:prstGeom prst="rect">
            <a:avLst/>
          </a:prstGeom>
        </p:spPr>
      </p:pic>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3" y="204787"/>
            <a:ext cx="3008313" cy="871538"/>
          </a:xfrm>
        </p:spPr>
        <p:txBody>
          <a:bodyPr anchor="b"/>
          <a:lstStyle>
            <a:lvl1pPr algn="l">
              <a:defRPr sz="2000" b="1"/>
            </a:lvl1pPr>
          </a:lstStyle>
          <a:p>
            <a:r>
              <a:rPr lang="en-US"/>
              <a:t>Click to edit Master title style</a:t>
            </a:r>
            <a:endParaRPr lang="en-US"/>
          </a:p>
        </p:txBody>
      </p:sp>
      <p:sp>
        <p:nvSpPr>
          <p:cNvPr id="3" name="Content Placeholder 2"/>
          <p:cNvSpPr>
            <a:spLocks noGrp="1"/>
          </p:cNvSpPr>
          <p:nvPr>
            <p:ph idx="1"/>
          </p:nvPr>
        </p:nvSpPr>
        <p:spPr>
          <a:xfrm>
            <a:off x="3575050" y="204790"/>
            <a:ext cx="5111750" cy="4389835"/>
          </a:xfrm>
        </p:spPr>
        <p:txBody>
          <a:bodyPr/>
          <a:lstStyle>
            <a:lvl1pPr>
              <a:defRPr sz="3200"/>
            </a:lvl1pPr>
            <a:lvl2pPr>
              <a:defRPr sz="29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Text Placeholder 3"/>
          <p:cNvSpPr>
            <a:spLocks noGrp="1"/>
          </p:cNvSpPr>
          <p:nvPr>
            <p:ph type="body" sz="half" idx="2"/>
          </p:nvPr>
        </p:nvSpPr>
        <p:spPr>
          <a:xfrm>
            <a:off x="457203" y="1076329"/>
            <a:ext cx="3008313" cy="3518297"/>
          </a:xfrm>
        </p:spPr>
        <p:txBody>
          <a:bodyPr/>
          <a:lstStyle>
            <a:lvl1pPr marL="0" indent="0">
              <a:buNone/>
              <a:defRPr sz="1400"/>
            </a:lvl1pPr>
            <a:lvl2pPr marL="457200" indent="0">
              <a:buNone/>
              <a:defRPr sz="1200"/>
            </a:lvl2pPr>
            <a:lvl3pPr marL="914400" indent="0">
              <a:buNone/>
              <a:defRPr sz="11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image" Target="../media/image2.jpeg"/><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80"/>
            <a:ext cx="8229600" cy="857250"/>
          </a:xfrm>
          <a:prstGeom prst="rect">
            <a:avLst/>
          </a:prstGeom>
        </p:spPr>
        <p:txBody>
          <a:bodyPr vert="horz" lIns="68568" tIns="34284" rIns="68568" bIns="34284"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457200" y="1200152"/>
            <a:ext cx="8229600" cy="3394472"/>
          </a:xfrm>
          <a:prstGeom prst="rect">
            <a:avLst/>
          </a:prstGeom>
        </p:spPr>
        <p:txBody>
          <a:bodyPr vert="horz" lIns="68568" tIns="34284" rIns="68568" bIns="34284"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2"/>
          </p:nvPr>
        </p:nvSpPr>
        <p:spPr>
          <a:xfrm>
            <a:off x="457200" y="4767265"/>
            <a:ext cx="2133600" cy="273844"/>
          </a:xfrm>
          <a:prstGeom prst="rect">
            <a:avLst/>
          </a:prstGeom>
        </p:spPr>
        <p:txBody>
          <a:bodyPr vert="horz" lIns="68568" tIns="34284" rIns="68568" bIns="34284" rtlCol="0" anchor="ctr"/>
          <a:lstStyle>
            <a:lvl1pPr algn="l">
              <a:defRPr sz="1200">
                <a:solidFill>
                  <a:schemeClr val="tx1">
                    <a:tint val="75000"/>
                  </a:schemeClr>
                </a:solidFill>
              </a:defRPr>
            </a:lvl1pPr>
          </a:lstStyle>
          <a:p>
            <a:pPr>
              <a:defRPr/>
            </a:pPr>
            <a:fld id="{9196EC2F-0988-4314-AD4B-24FF16D7B45E}" type="datetime1">
              <a:rPr lang="en-US" altLang="zh-CN"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3124201" y="4767265"/>
            <a:ext cx="2895600" cy="273844"/>
          </a:xfrm>
          <a:prstGeom prst="rect">
            <a:avLst/>
          </a:prstGeom>
        </p:spPr>
        <p:txBody>
          <a:bodyPr vert="horz" lIns="68568" tIns="34284" rIns="68568" bIns="34284" rtlCol="0" anchor="ctr"/>
          <a:lstStyle>
            <a:lvl1pPr algn="ctr">
              <a:defRPr sz="12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6553200" y="4767265"/>
            <a:ext cx="2133600" cy="273844"/>
          </a:xfrm>
          <a:prstGeom prst="rect">
            <a:avLst/>
          </a:prstGeom>
        </p:spPr>
        <p:txBody>
          <a:bodyPr vert="horz" lIns="68568" tIns="34284" rIns="68568" bIns="34284" rtlCol="0" anchor="ctr"/>
          <a:lstStyle>
            <a:lvl1pPr algn="r">
              <a:defRPr sz="1200">
                <a:solidFill>
                  <a:schemeClr val="tx1">
                    <a:tint val="75000"/>
                  </a:schemeClr>
                </a:solidFill>
              </a:defRPr>
            </a:lvl1p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9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90204" pitchFamily="34" charset="0"/>
        <a:buChar char="–"/>
        <a:defRPr sz="29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9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8.xml"/><Relationship Id="rId2" Type="http://schemas.openxmlformats.org/officeDocument/2006/relationships/image" Target="../media/image1.png"/><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8.xml"/><Relationship Id="rId1" Type="http://schemas.openxmlformats.org/officeDocument/2006/relationships/tags" Target="../tags/tag1.xml"/></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8.xml"/><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17.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20.png"/></Relationships>
</file>

<file path=ppt/slides/_rels/slide2.xml.rels><?xml version="1.0" encoding="UTF-8" standalone="yes"?>
<Relationships xmlns="http://schemas.openxmlformats.org/package/2006/relationships"><Relationship Id="rId6" Type="http://schemas.openxmlformats.org/officeDocument/2006/relationships/slideLayout" Target="../slideLayouts/slideLayout8.xml"/><Relationship Id="rId5" Type="http://schemas.openxmlformats.org/officeDocument/2006/relationships/image" Target="../media/image8.jpeg"/><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png"/></Relationships>
</file>

<file path=ppt/slides/_rels/slide3.xml.rels><?xml version="1.0" encoding="UTF-8" standalone="yes"?>
<Relationships xmlns="http://schemas.openxmlformats.org/package/2006/relationships"><Relationship Id="rId6" Type="http://schemas.openxmlformats.org/officeDocument/2006/relationships/slideLayout" Target="../slideLayouts/slideLayout8.xml"/><Relationship Id="rId5" Type="http://schemas.openxmlformats.org/officeDocument/2006/relationships/image" Target="../media/image9.png"/><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8.xml"/><Relationship Id="rId4" Type="http://schemas.openxmlformats.org/officeDocument/2006/relationships/image" Target="../media/image13.jpeg"/><Relationship Id="rId3" Type="http://schemas.openxmlformats.org/officeDocument/2006/relationships/image" Target="../media/image12.jpeg"/><Relationship Id="rId2" Type="http://schemas.openxmlformats.org/officeDocument/2006/relationships/image" Target="../media/image11.png"/><Relationship Id="rId1" Type="http://schemas.openxmlformats.org/officeDocument/2006/relationships/image" Target="../media/image10.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8.xml"/><Relationship Id="rId1" Type="http://schemas.openxmlformats.org/officeDocument/2006/relationships/image" Target="../media/image14.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8.xml"/><Relationship Id="rId1" Type="http://schemas.openxmlformats.org/officeDocument/2006/relationships/image" Target="../media/image15.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8.xml"/><Relationship Id="rId1" Type="http://schemas.openxmlformats.org/officeDocument/2006/relationships/image" Target="../media/image1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930"/>
            <a:ext cx="9144000" cy="5141640"/>
          </a:xfrm>
          <a:prstGeom prst="rect">
            <a:avLst/>
          </a:prstGeom>
        </p:spPr>
      </p:pic>
      <p:sp>
        <p:nvSpPr>
          <p:cNvPr id="12" name="矩形 11"/>
          <p:cNvSpPr/>
          <p:nvPr/>
        </p:nvSpPr>
        <p:spPr>
          <a:xfrm>
            <a:off x="265544" y="257115"/>
            <a:ext cx="8612912" cy="4629268"/>
          </a:xfrm>
          <a:prstGeom prst="rect">
            <a:avLst/>
          </a:prstGeom>
          <a:noFill/>
          <a:ln>
            <a:solidFill>
              <a:srgbClr val="4BBFB2"/>
            </a:solidFill>
          </a:ln>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a:p>
        </p:txBody>
      </p:sp>
      <p:sp>
        <p:nvSpPr>
          <p:cNvPr id="18" name="矩形 17"/>
          <p:cNvSpPr/>
          <p:nvPr/>
        </p:nvSpPr>
        <p:spPr>
          <a:xfrm>
            <a:off x="788670" y="2043430"/>
            <a:ext cx="8089900" cy="1106805"/>
          </a:xfrm>
          <a:prstGeom prst="rect">
            <a:avLst/>
          </a:prstGeom>
          <a:solidFill>
            <a:srgbClr val="4BBFB2"/>
          </a:solidFill>
        </p:spPr>
        <p:txBody>
          <a:bodyPr wrap="square">
            <a:spAutoFit/>
          </a:bodyPr>
          <a:lstStyle/>
          <a:p>
            <a:pPr algn="ctr"/>
            <a:r>
              <a:rPr kumimoji="1" lang="zh-CN" altLang="zh-CN" sz="3300" b="1" spc="225" dirty="0">
                <a:solidFill>
                  <a:schemeClr val="bg1"/>
                </a:solidFill>
                <a:latin typeface="微软雅黑" panose="020B0503020204020204" pitchFamily="34" charset="-122"/>
                <a:ea typeface="微软雅黑" panose="020B0503020204020204" pitchFamily="34" charset="-122"/>
              </a:rPr>
              <a:t>各领域0—3岁婴幼儿亲子活动课程设计</a:t>
            </a:r>
            <a:br>
              <a:rPr kumimoji="1" lang="zh-CN" altLang="zh-CN" sz="3300" b="1" spc="225" dirty="0">
                <a:solidFill>
                  <a:schemeClr val="bg1"/>
                </a:solidFill>
                <a:latin typeface="微软雅黑" panose="020B0503020204020204" pitchFamily="34" charset="-122"/>
                <a:ea typeface="微软雅黑" panose="020B0503020204020204" pitchFamily="34" charset="-122"/>
              </a:rPr>
            </a:br>
            <a:r>
              <a:rPr kumimoji="1" lang="zh-CN" altLang="zh-CN" sz="3300" b="1" spc="225" dirty="0">
                <a:solidFill>
                  <a:schemeClr val="bg1"/>
                </a:solidFill>
                <a:latin typeface="微软雅黑" panose="020B0503020204020204" pitchFamily="34" charset="-122"/>
                <a:ea typeface="微软雅黑" panose="020B0503020204020204" pitchFamily="34" charset="-122"/>
              </a:rPr>
              <a:t>——婴幼儿亲子活动课程设计</a:t>
            </a:r>
            <a:r>
              <a:rPr kumimoji="1" lang="zh-CN" altLang="zh-CN" sz="3300" b="1" spc="225" dirty="0">
                <a:solidFill>
                  <a:schemeClr val="bg1"/>
                </a:solidFill>
                <a:latin typeface="微软雅黑" panose="020B0503020204020204" pitchFamily="34" charset="-122"/>
                <a:ea typeface="微软雅黑" panose="020B0503020204020204" pitchFamily="34" charset="-122"/>
              </a:rPr>
              <a:t>要点</a:t>
            </a:r>
            <a:endParaRPr kumimoji="1" lang="zh-CN" altLang="zh-CN" sz="3300" b="1" spc="225" dirty="0">
              <a:solidFill>
                <a:schemeClr val="bg1"/>
              </a:solidFill>
              <a:latin typeface="微软雅黑" panose="020B0503020204020204" pitchFamily="34" charset="-122"/>
              <a:ea typeface="微软雅黑" panose="020B0503020204020204" pitchFamily="34" charset="-122"/>
            </a:endParaRPr>
          </a:p>
        </p:txBody>
      </p:sp>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57250" y="553918"/>
            <a:ext cx="1378024" cy="284076"/>
          </a:xfrm>
          <a:prstGeom prst="rect">
            <a:avLst/>
          </a:prstGeom>
        </p:spPr>
      </p:pic>
      <p:sp>
        <p:nvSpPr>
          <p:cNvPr id="2" name="文本框 1"/>
          <p:cNvSpPr txBox="1"/>
          <p:nvPr/>
        </p:nvSpPr>
        <p:spPr>
          <a:xfrm>
            <a:off x="1423035" y="1459865"/>
            <a:ext cx="2064385" cy="583565"/>
          </a:xfrm>
          <a:prstGeom prst="rect">
            <a:avLst/>
          </a:prstGeom>
          <a:noFill/>
        </p:spPr>
        <p:txBody>
          <a:bodyPr wrap="square" rtlCol="0">
            <a:spAutoFit/>
          </a:bodyPr>
          <a:p>
            <a:r>
              <a:rPr lang="zh-CN" altLang="en-US" sz="3200">
                <a:solidFill>
                  <a:srgbClr val="4BBFB2"/>
                </a:solidFill>
                <a:latin typeface="微软雅黑" panose="020B0503020204020204" pitchFamily="34" charset="-122"/>
                <a:ea typeface="微软雅黑" panose="020B0503020204020204" pitchFamily="34" charset="-122"/>
              </a:rPr>
              <a:t>第</a:t>
            </a:r>
            <a:r>
              <a:rPr lang="zh-CN" altLang="en-US" sz="3200">
                <a:solidFill>
                  <a:srgbClr val="4BBFB2"/>
                </a:solidFill>
                <a:latin typeface="微软雅黑" panose="020B0503020204020204" pitchFamily="34" charset="-122"/>
                <a:ea typeface="微软雅黑" panose="020B0503020204020204" pitchFamily="34" charset="-122"/>
              </a:rPr>
              <a:t>八章</a:t>
            </a:r>
            <a:endParaRPr lang="zh-CN" altLang="en-US" sz="3200">
              <a:solidFill>
                <a:srgbClr val="4BBFB2"/>
              </a:solidFill>
              <a:latin typeface="微软雅黑" panose="020B0503020204020204" pitchFamily="34" charset="-122"/>
              <a:ea typeface="微软雅黑" panose="020B0503020204020204" pitchFamily="34" charset="-122"/>
            </a:endParaRPr>
          </a:p>
        </p:txBody>
      </p:sp>
      <p:sp>
        <p:nvSpPr>
          <p:cNvPr id="3" name="椭圆 2"/>
          <p:cNvSpPr/>
          <p:nvPr/>
        </p:nvSpPr>
        <p:spPr>
          <a:xfrm rot="5400000">
            <a:off x="1066800" y="1629410"/>
            <a:ext cx="246380" cy="245110"/>
          </a:xfrm>
          <a:prstGeom prst="ellipse">
            <a:avLst/>
          </a:prstGeom>
          <a:solidFill>
            <a:srgbClr val="4BBF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ppt_w</p:attrName>
                                        </p:attrNameLst>
                                      </p:cBhvr>
                                      <p:tavLst>
                                        <p:tav tm="0">
                                          <p:val>
                                            <p:fltVal val="0"/>
                                          </p:val>
                                        </p:tav>
                                        <p:tav tm="100000">
                                          <p:val>
                                            <p:strVal val="#ppt_w"/>
                                          </p:val>
                                        </p:tav>
                                      </p:tavLst>
                                    </p:anim>
                                    <p:anim calcmode="lin" valueType="num">
                                      <p:cBhvr>
                                        <p:cTn id="8" dur="1000" fill="hold"/>
                                        <p:tgtEl>
                                          <p:spTgt spid="12"/>
                                        </p:tgtEl>
                                        <p:attrNameLst>
                                          <p:attrName>ppt_h</p:attrName>
                                        </p:attrNameLst>
                                      </p:cBhvr>
                                      <p:tavLst>
                                        <p:tav tm="0">
                                          <p:val>
                                            <p:fltVal val="0"/>
                                          </p:val>
                                        </p:tav>
                                        <p:tav tm="100000">
                                          <p:val>
                                            <p:strVal val="#ppt_h"/>
                                          </p:val>
                                        </p:tav>
                                      </p:tavLst>
                                    </p:anim>
                                    <p:animEffect transition="in" filter="fade">
                                      <p:cBhvr>
                                        <p:cTn id="9"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6"/>
          <p:cNvSpPr/>
          <p:nvPr/>
        </p:nvSpPr>
        <p:spPr bwMode="auto">
          <a:xfrm>
            <a:off x="0" y="624917"/>
            <a:ext cx="1618699" cy="583807"/>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rgbClr val="FFC000"/>
          </a:solidFill>
          <a:ln>
            <a:noFill/>
          </a:ln>
        </p:spPr>
      </p:sp>
      <p:sp>
        <p:nvSpPr>
          <p:cNvPr id="3" name="矩形 2"/>
          <p:cNvSpPr/>
          <p:nvPr/>
        </p:nvSpPr>
        <p:spPr>
          <a:xfrm>
            <a:off x="631129" y="653169"/>
            <a:ext cx="3964940" cy="497840"/>
          </a:xfrm>
          <a:prstGeom prst="rect">
            <a:avLst/>
          </a:prstGeom>
        </p:spPr>
        <p:txBody>
          <a:bodyPr wrap="none" lIns="68571" tIns="34285" rIns="68571" bIns="34285">
            <a:spAutoFit/>
          </a:bodyPr>
          <a:lstStyle/>
          <a:p>
            <a:pPr algn="l"/>
            <a:r>
              <a:rPr lang="zh-CN" altLang="zh-CN" sz="2800" b="1" dirty="0">
                <a:latin typeface="Times New Roman" panose="02020503050405090304" charset="0"/>
                <a:ea typeface="微软雅黑" panose="020B0503020204020204" pitchFamily="34" charset="-122"/>
                <a:cs typeface="+mj-cs"/>
              </a:rPr>
              <a:t>四、</a:t>
            </a:r>
            <a:r>
              <a:rPr lang="en-US" altLang="zh-CN" sz="2800" b="1" dirty="0">
                <a:latin typeface="Times New Roman" panose="02020503050405090304" charset="0"/>
                <a:ea typeface="微软雅黑" panose="020B0503020204020204" pitchFamily="34" charset="-122"/>
                <a:cs typeface="+mj-cs"/>
              </a:rPr>
              <a:t>   </a:t>
            </a:r>
            <a:r>
              <a:rPr lang="zh-CN" altLang="en-US" sz="2800" b="1" dirty="0">
                <a:latin typeface="Times New Roman" panose="02020503050405090304" charset="0"/>
                <a:ea typeface="微软雅黑" panose="020B0503020204020204" pitchFamily="34" charset="-122"/>
                <a:cs typeface="+mj-cs"/>
              </a:rPr>
              <a:t>活动</a:t>
            </a:r>
            <a:r>
              <a:rPr lang="zh-CN" altLang="en-US" sz="2800" b="1" dirty="0">
                <a:latin typeface="Times New Roman" panose="02020503050405090304" charset="0"/>
                <a:ea typeface="微软雅黑" panose="020B0503020204020204" pitchFamily="34" charset="-122"/>
                <a:cs typeface="+mj-cs"/>
              </a:rPr>
              <a:t>延伸设计</a:t>
            </a:r>
            <a:r>
              <a:rPr lang="zh-CN" altLang="en-US" sz="2800" b="1" dirty="0">
                <a:latin typeface="Times New Roman" panose="02020503050405090304" charset="0"/>
                <a:ea typeface="微软雅黑" panose="020B0503020204020204" pitchFamily="34" charset="-122"/>
                <a:cs typeface="+mj-cs"/>
              </a:rPr>
              <a:t>要点</a:t>
            </a:r>
            <a:endParaRPr lang="zh-CN" altLang="en-US" sz="2800" b="1" dirty="0">
              <a:latin typeface="Times New Roman" panose="02020503050405090304" charset="0"/>
              <a:ea typeface="微软雅黑" panose="020B0503020204020204" pitchFamily="34" charset="-122"/>
              <a:cs typeface="+mj-cs"/>
            </a:endParaRPr>
          </a:p>
        </p:txBody>
      </p:sp>
      <p:grpSp>
        <p:nvGrpSpPr>
          <p:cNvPr id="17" name="组合 16"/>
          <p:cNvGrpSpPr/>
          <p:nvPr/>
        </p:nvGrpSpPr>
        <p:grpSpPr>
          <a:xfrm>
            <a:off x="4598035" y="1501140"/>
            <a:ext cx="4053840" cy="1381760"/>
            <a:chOff x="7241" y="2364"/>
            <a:chExt cx="6384" cy="2176"/>
          </a:xfrm>
        </p:grpSpPr>
        <p:sp>
          <p:nvSpPr>
            <p:cNvPr id="6" name="矩形 5"/>
            <p:cNvSpPr/>
            <p:nvPr/>
          </p:nvSpPr>
          <p:spPr>
            <a:xfrm>
              <a:off x="8075" y="2364"/>
              <a:ext cx="5222" cy="869"/>
            </a:xfrm>
            <a:prstGeom prst="rect">
              <a:avLst/>
            </a:prstGeom>
          </p:spPr>
          <p:txBody>
            <a:bodyPr wrap="square" lIns="68571" tIns="34285" rIns="68571" bIns="34285">
              <a:spAutoFit/>
            </a:bodyPr>
            <a:p>
              <a:pPr>
                <a:lnSpc>
                  <a:spcPct val="150000"/>
                </a:lnSpc>
              </a:pPr>
              <a:r>
                <a:rPr lang="en-US" altLang="zh-CN" sz="2100">
                  <a:sym typeface="+mn-ea"/>
                </a:rPr>
                <a:t>1.</a:t>
              </a:r>
              <a:r>
                <a:rPr lang="zh-CN" altLang="en-US" sz="2100">
                  <a:sym typeface="+mn-ea"/>
                </a:rPr>
                <a:t>后续活动延伸</a:t>
              </a:r>
              <a:endParaRPr lang="zh-CN" altLang="en-US" sz="2100" dirty="0">
                <a:solidFill>
                  <a:srgbClr val="4BBFB2"/>
                </a:solidFill>
                <a:latin typeface="FZZhunYuan-M02S"/>
                <a:ea typeface="FZZhunYuan-M02S"/>
                <a:cs typeface="FZZhunYuan-M02S"/>
              </a:endParaRPr>
            </a:p>
          </p:txBody>
        </p:sp>
        <p:sp>
          <p:nvSpPr>
            <p:cNvPr id="11" name="文本框 10"/>
            <p:cNvSpPr txBox="1"/>
            <p:nvPr/>
          </p:nvSpPr>
          <p:spPr>
            <a:xfrm>
              <a:off x="7241" y="3233"/>
              <a:ext cx="6384" cy="1307"/>
            </a:xfrm>
            <a:prstGeom prst="rect">
              <a:avLst/>
            </a:prstGeom>
          </p:spPr>
          <p:txBody>
            <a:bodyPr wrap="square">
              <a:spAutoFit/>
            </a:bodyPr>
            <a:p>
              <a:pPr marL="0" indent="304800" defTabSz="266700">
                <a:lnSpc>
                  <a:spcPct val="150000"/>
                </a:lnSpc>
                <a:spcBef>
                  <a:spcPct val="0"/>
                </a:spcBef>
                <a:spcAft>
                  <a:spcPct val="0"/>
                </a:spcAft>
              </a:pPr>
              <a:r>
                <a:rPr lang="zh-CN" altLang="en-US" sz="1600">
                  <a:sym typeface="+mn-ea"/>
                </a:rPr>
                <a:t>其他领域活动、游戏活动、户外活动中涉及本次活动内容。</a:t>
              </a:r>
              <a:endParaRPr lang="zh-CN" altLang="en-US" sz="1600">
                <a:solidFill>
                  <a:schemeClr val="tx1">
                    <a:lumMod val="85000"/>
                    <a:lumOff val="15000"/>
                  </a:schemeClr>
                </a:solidFill>
                <a:latin typeface="宋体" pitchFamily="2" charset="-122"/>
                <a:ea typeface="宋体" pitchFamily="2" charset="-122"/>
              </a:endParaRPr>
            </a:p>
          </p:txBody>
        </p:sp>
      </p:grpSp>
      <p:grpSp>
        <p:nvGrpSpPr>
          <p:cNvPr id="4" name="组合 3"/>
          <p:cNvGrpSpPr/>
          <p:nvPr/>
        </p:nvGrpSpPr>
        <p:grpSpPr>
          <a:xfrm>
            <a:off x="631190" y="1501140"/>
            <a:ext cx="3966210" cy="1750060"/>
            <a:chOff x="994" y="2364"/>
            <a:chExt cx="6246" cy="2756"/>
          </a:xfrm>
        </p:grpSpPr>
        <p:grpSp>
          <p:nvGrpSpPr>
            <p:cNvPr id="15" name="组合 14"/>
            <p:cNvGrpSpPr/>
            <p:nvPr/>
          </p:nvGrpSpPr>
          <p:grpSpPr>
            <a:xfrm>
              <a:off x="994" y="2364"/>
              <a:ext cx="6247" cy="2757"/>
              <a:chOff x="994" y="2364"/>
              <a:chExt cx="6247" cy="2757"/>
            </a:xfrm>
          </p:grpSpPr>
          <p:sp>
            <p:nvSpPr>
              <p:cNvPr id="5" name="矩形 4"/>
              <p:cNvSpPr/>
              <p:nvPr/>
            </p:nvSpPr>
            <p:spPr>
              <a:xfrm>
                <a:off x="2019" y="2364"/>
                <a:ext cx="5222" cy="869"/>
              </a:xfrm>
              <a:prstGeom prst="rect">
                <a:avLst/>
              </a:prstGeom>
            </p:spPr>
            <p:txBody>
              <a:bodyPr wrap="square" lIns="68571" tIns="34285" rIns="68571" bIns="34285">
                <a:spAutoFit/>
              </a:bodyPr>
              <a:p>
                <a:pPr>
                  <a:lnSpc>
                    <a:spcPct val="150000"/>
                  </a:lnSpc>
                </a:pPr>
                <a:endParaRPr lang="zh-CN" altLang="en-US" sz="2100" dirty="0">
                  <a:solidFill>
                    <a:srgbClr val="4BBFB2"/>
                  </a:solidFill>
                  <a:latin typeface="FZZhunYuan-M02S"/>
                  <a:ea typeface="FZZhunYuan-M02S"/>
                  <a:cs typeface="FZZhunYuan-M02S"/>
                </a:endParaRPr>
              </a:p>
            </p:txBody>
          </p:sp>
          <p:sp>
            <p:nvSpPr>
              <p:cNvPr id="9" name="文本框 8"/>
              <p:cNvSpPr txBox="1"/>
              <p:nvPr/>
            </p:nvSpPr>
            <p:spPr>
              <a:xfrm>
                <a:off x="994" y="3233"/>
                <a:ext cx="5612" cy="1888"/>
              </a:xfrm>
              <a:prstGeom prst="rect">
                <a:avLst/>
              </a:prstGeom>
            </p:spPr>
            <p:txBody>
              <a:bodyPr wrap="square">
                <a:spAutoFit/>
              </a:bodyPr>
              <a:p>
                <a:pPr marL="0" indent="304800" defTabSz="266700">
                  <a:lnSpc>
                    <a:spcPct val="150000"/>
                  </a:lnSpc>
                  <a:spcBef>
                    <a:spcPct val="0"/>
                  </a:spcBef>
                  <a:spcAft>
                    <a:spcPct val="0"/>
                  </a:spcAft>
                </a:pPr>
                <a:r>
                  <a:rPr lang="zh-CN" altLang="en-US" sz="1600">
                    <a:sym typeface="+mn-ea"/>
                  </a:rPr>
                  <a:t>将活动中的学习内容与孩子的日常生活紧密结合，利用日常生活中的具体场景和实际情境进行教育。</a:t>
                </a:r>
                <a:endParaRPr sz="1600">
                  <a:solidFill>
                    <a:schemeClr val="tx1">
                      <a:lumMod val="85000"/>
                      <a:lumOff val="15000"/>
                    </a:schemeClr>
                  </a:solidFill>
                  <a:ea typeface="宋体" pitchFamily="2" charset="-122"/>
                </a:endParaRPr>
              </a:p>
            </p:txBody>
          </p:sp>
        </p:grpSp>
        <p:sp>
          <p:nvSpPr>
            <p:cNvPr id="13" name="矩形 12"/>
            <p:cNvSpPr/>
            <p:nvPr>
              <p:custDataLst>
                <p:tags r:id="rId1"/>
              </p:custDataLst>
            </p:nvPr>
          </p:nvSpPr>
          <p:spPr>
            <a:xfrm>
              <a:off x="1410" y="2382"/>
              <a:ext cx="5222" cy="869"/>
            </a:xfrm>
            <a:prstGeom prst="rect">
              <a:avLst/>
            </a:prstGeom>
          </p:spPr>
          <p:txBody>
            <a:bodyPr wrap="square" lIns="68571" tIns="34285" rIns="68571" bIns="34285">
              <a:spAutoFit/>
            </a:bodyPr>
            <a:p>
              <a:pPr>
                <a:lnSpc>
                  <a:spcPct val="150000"/>
                </a:lnSpc>
              </a:pPr>
              <a:r>
                <a:rPr lang="en-US" altLang="zh-CN" sz="2100">
                  <a:sym typeface="+mn-ea"/>
                </a:rPr>
                <a:t>2.</a:t>
              </a:r>
              <a:r>
                <a:rPr lang="zh-CN" altLang="en-US" sz="2100">
                  <a:sym typeface="+mn-ea"/>
                </a:rPr>
                <a:t>亲子日常生活延伸</a:t>
              </a:r>
              <a:endParaRPr lang="zh-CN" altLang="en-US" sz="2100" dirty="0">
                <a:solidFill>
                  <a:srgbClr val="4BBFB2"/>
                </a:solidFill>
                <a:latin typeface="FZZhunYuan-M02S"/>
                <a:ea typeface="FZZhunYuan-M02S"/>
                <a:cs typeface="FZZhunYuan-M02S"/>
              </a:endParaRPr>
            </a:p>
          </p:txBody>
        </p:sp>
      </p:gr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descr="截屏2025-03-31 15.38.15"/>
          <p:cNvPicPr>
            <a:picLocks noChangeAspect="1"/>
          </p:cNvPicPr>
          <p:nvPr/>
        </p:nvPicPr>
        <p:blipFill>
          <a:blip r:embed="rId1"/>
          <a:stretch>
            <a:fillRect/>
          </a:stretch>
        </p:blipFill>
        <p:spPr>
          <a:xfrm>
            <a:off x="0" y="19050"/>
            <a:ext cx="3136900" cy="5105400"/>
          </a:xfrm>
          <a:prstGeom prst="rect">
            <a:avLst/>
          </a:prstGeom>
        </p:spPr>
      </p:pic>
      <p:pic>
        <p:nvPicPr>
          <p:cNvPr id="4" name="图片 3" descr="截屏2025-03-31 15.38.26"/>
          <p:cNvPicPr>
            <a:picLocks noChangeAspect="1"/>
          </p:cNvPicPr>
          <p:nvPr/>
        </p:nvPicPr>
        <p:blipFill>
          <a:blip r:embed="rId2"/>
          <a:stretch>
            <a:fillRect/>
          </a:stretch>
        </p:blipFill>
        <p:spPr>
          <a:xfrm>
            <a:off x="3136900" y="299085"/>
            <a:ext cx="3149600" cy="4717415"/>
          </a:xfrm>
          <a:prstGeom prst="rect">
            <a:avLst/>
          </a:prstGeom>
        </p:spPr>
      </p:pic>
      <p:pic>
        <p:nvPicPr>
          <p:cNvPr id="5" name="图片 4" descr="截屏2025-03-31 15.38.36"/>
          <p:cNvPicPr>
            <a:picLocks noChangeAspect="1"/>
          </p:cNvPicPr>
          <p:nvPr/>
        </p:nvPicPr>
        <p:blipFill>
          <a:blip r:embed="rId3"/>
          <a:stretch>
            <a:fillRect/>
          </a:stretch>
        </p:blipFill>
        <p:spPr>
          <a:xfrm>
            <a:off x="6288405" y="457200"/>
            <a:ext cx="2855595" cy="455930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068634" y="746093"/>
            <a:ext cx="7007296" cy="3796453"/>
          </a:xfrm>
          <a:prstGeom prst="rect">
            <a:avLst/>
          </a:prstGeom>
          <a:noFill/>
          <a:ln w="12700">
            <a:solidFill>
              <a:srgbClr val="4BBF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bg2">
                  <a:lumMod val="10000"/>
                </a:schemeClr>
              </a:solidFill>
              <a:latin typeface="Arial" panose="020B0604020202090204"/>
              <a:ea typeface="微软雅黑" panose="020B0503020204020204" pitchFamily="34" charset="-122"/>
              <a:sym typeface="Arial" panose="020B0604020202090204"/>
            </a:endParaRPr>
          </a:p>
        </p:txBody>
      </p:sp>
      <p:pic>
        <p:nvPicPr>
          <p:cNvPr id="12" name="Picture 2" descr="C:\Users\asus\Desktop\新建文件夹\卡通老师和学生.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231544" y="-191513"/>
            <a:ext cx="2137006" cy="2137006"/>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2092959" y="2367916"/>
            <a:ext cx="5097780" cy="553085"/>
          </a:xfrm>
          <a:prstGeom prst="rect">
            <a:avLst/>
          </a:prstGeom>
          <a:solidFill>
            <a:srgbClr val="4BBFB2"/>
          </a:solidFill>
        </p:spPr>
        <p:txBody>
          <a:bodyPr wrap="none">
            <a:spAutoFit/>
          </a:bodyPr>
          <a:p>
            <a:pPr algn="ctr"/>
            <a:r>
              <a:rPr kumimoji="1" lang="zh-CN" altLang="zh-CN" sz="3000" spc="225" dirty="0" smtClean="0">
                <a:solidFill>
                  <a:schemeClr val="bg1"/>
                </a:solidFill>
                <a:latin typeface="微软雅黑" panose="020B0503020204020204" pitchFamily="34" charset="-122"/>
                <a:ea typeface="微软雅黑" panose="020B0503020204020204" pitchFamily="34" charset="-122"/>
              </a:rPr>
              <a:t>感谢您的聆听，谢谢大家！</a:t>
            </a:r>
            <a:endParaRPr kumimoji="1" lang="zh-CN" altLang="zh-CN" sz="3000" spc="225"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77393" y="746094"/>
            <a:ext cx="984324" cy="1100087"/>
          </a:xfrm>
          <a:custGeom>
            <a:avLst/>
            <a:gdLst/>
            <a:ahLst/>
            <a:cxnLst/>
            <a:rect l="l" t="t" r="r" b="b"/>
            <a:pathLst>
              <a:path w="984937" h="1100373">
                <a:moveTo>
                  <a:pt x="0" y="0"/>
                </a:moveTo>
                <a:lnTo>
                  <a:pt x="984937" y="0"/>
                </a:lnTo>
                <a:lnTo>
                  <a:pt x="984937" y="984937"/>
                </a:lnTo>
                <a:lnTo>
                  <a:pt x="115436" y="984937"/>
                </a:lnTo>
                <a:lnTo>
                  <a:pt x="0" y="1100373"/>
                </a:lnTo>
                <a:lnTo>
                  <a:pt x="0" y="984937"/>
                </a:lnTo>
                <a:lnTo>
                  <a:pt x="0" y="745958"/>
                </a:lnTo>
                <a:close/>
              </a:path>
            </a:pathLst>
          </a:custGeom>
          <a:solidFill>
            <a:srgbClr val="4BBF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90204"/>
              <a:ea typeface="微软雅黑" panose="020B0503020204020204" pitchFamily="34" charset="-122"/>
              <a:sym typeface="Arial" panose="020B0604020202090204"/>
            </a:endParaRPr>
          </a:p>
        </p:txBody>
      </p:sp>
      <p:sp>
        <p:nvSpPr>
          <p:cNvPr id="4" name="矩形 3"/>
          <p:cNvSpPr/>
          <p:nvPr/>
        </p:nvSpPr>
        <p:spPr>
          <a:xfrm>
            <a:off x="1593779" y="746093"/>
            <a:ext cx="7007296" cy="3796453"/>
          </a:xfrm>
          <a:prstGeom prst="rect">
            <a:avLst/>
          </a:prstGeom>
          <a:noFill/>
          <a:ln w="12700">
            <a:solidFill>
              <a:srgbClr val="4BBF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bg2">
                  <a:lumMod val="10000"/>
                </a:schemeClr>
              </a:solidFill>
              <a:latin typeface="Arial" panose="020B0604020202090204"/>
              <a:ea typeface="微软雅黑" panose="020B0503020204020204" pitchFamily="34" charset="-122"/>
              <a:sym typeface="Arial" panose="020B0604020202090204"/>
            </a:endParaRPr>
          </a:p>
        </p:txBody>
      </p:sp>
      <p:sp>
        <p:nvSpPr>
          <p:cNvPr id="5" name="矩形 4"/>
          <p:cNvSpPr/>
          <p:nvPr/>
        </p:nvSpPr>
        <p:spPr>
          <a:xfrm>
            <a:off x="601980" y="863600"/>
            <a:ext cx="728980" cy="859790"/>
          </a:xfrm>
          <a:prstGeom prst="rect">
            <a:avLst/>
          </a:prstGeom>
        </p:spPr>
        <p:txBody>
          <a:bodyPr wrap="none">
            <a:noAutofit/>
          </a:bodyPr>
          <a:lstStyle/>
          <a:p>
            <a:r>
              <a:rPr lang="zh-CN" altLang="zh-CN" sz="2100" b="1" dirty="0" smtClean="0">
                <a:solidFill>
                  <a:schemeClr val="bg1"/>
                </a:solidFill>
                <a:latin typeface="微软雅黑" panose="020B0503020204020204" pitchFamily="34" charset="-122"/>
                <a:ea typeface="微软雅黑" panose="020B0503020204020204" pitchFamily="34" charset="-122"/>
              </a:rPr>
              <a:t>案例</a:t>
            </a:r>
            <a:endParaRPr lang="zh-CN" altLang="zh-CN" sz="2100" b="1" dirty="0" smtClean="0">
              <a:solidFill>
                <a:schemeClr val="bg1"/>
              </a:solidFill>
              <a:latin typeface="微软雅黑" panose="020B0503020204020204" pitchFamily="34" charset="-122"/>
              <a:ea typeface="微软雅黑" panose="020B0503020204020204" pitchFamily="34" charset="-122"/>
            </a:endParaRPr>
          </a:p>
          <a:p>
            <a:r>
              <a:rPr lang="zh-CN" altLang="zh-CN" sz="2100" b="1" dirty="0" smtClean="0">
                <a:solidFill>
                  <a:schemeClr val="bg1"/>
                </a:solidFill>
                <a:latin typeface="微软雅黑" panose="020B0503020204020204" pitchFamily="34" charset="-122"/>
                <a:ea typeface="微软雅黑" panose="020B0503020204020204" pitchFamily="34" charset="-122"/>
              </a:rPr>
              <a:t>导入</a:t>
            </a:r>
            <a:endParaRPr lang="zh-CN" altLang="zh-CN" sz="2100" b="1" dirty="0" smtClean="0">
              <a:solidFill>
                <a:schemeClr val="bg1"/>
              </a:solidFill>
              <a:latin typeface="微软雅黑" panose="020B0503020204020204" pitchFamily="34" charset="-122"/>
              <a:ea typeface="微软雅黑" panose="020B0503020204020204" pitchFamily="34" charset="-122"/>
            </a:endParaRPr>
          </a:p>
        </p:txBody>
      </p:sp>
      <p:sp>
        <p:nvSpPr>
          <p:cNvPr id="6" name="矩形 5"/>
          <p:cNvSpPr/>
          <p:nvPr/>
        </p:nvSpPr>
        <p:spPr>
          <a:xfrm>
            <a:off x="1637594" y="772845"/>
            <a:ext cx="6752897" cy="2731135"/>
          </a:xfrm>
          <a:prstGeom prst="rect">
            <a:avLst/>
          </a:prstGeom>
        </p:spPr>
        <p:txBody>
          <a:bodyPr wrap="square">
            <a:spAutoFit/>
          </a:bodyPr>
          <a:lstStyle/>
          <a:p>
            <a:pPr indent="457200" algn="ctr">
              <a:lnSpc>
                <a:spcPct val="130000"/>
              </a:lnSpc>
            </a:pPr>
            <a:r>
              <a:rPr lang="zh-CN" sz="2000" b="1" dirty="0">
                <a:latin typeface="宋体" pitchFamily="2" charset="-122"/>
                <a:ea typeface="宋体" pitchFamily="2" charset="-122"/>
                <a:cs typeface="宋体" pitchFamily="2" charset="-122"/>
              </a:rPr>
              <a:t>《</a:t>
            </a:r>
            <a:r>
              <a:rPr sz="2000" b="1" dirty="0">
                <a:latin typeface="宋体" pitchFamily="2" charset="-122"/>
                <a:ea typeface="宋体" pitchFamily="2" charset="-122"/>
                <a:cs typeface="宋体" pitchFamily="2" charset="-122"/>
              </a:rPr>
              <a:t>我会自己穿衣服</a:t>
            </a:r>
            <a:r>
              <a:rPr lang="zh-CN" sz="2000" b="1" dirty="0">
                <a:latin typeface="宋体" pitchFamily="2" charset="-122"/>
                <a:ea typeface="宋体" pitchFamily="2" charset="-122"/>
                <a:cs typeface="宋体" pitchFamily="2" charset="-122"/>
              </a:rPr>
              <a:t>》</a:t>
            </a:r>
            <a:endParaRPr lang="zh-CN" sz="2000" b="1" dirty="0">
              <a:latin typeface="宋体" pitchFamily="2" charset="-122"/>
              <a:ea typeface="宋体" pitchFamily="2" charset="-122"/>
              <a:cs typeface="宋体" pitchFamily="2" charset="-122"/>
            </a:endParaRPr>
          </a:p>
          <a:p>
            <a:pPr indent="457200" algn="ctr">
              <a:lnSpc>
                <a:spcPct val="130000"/>
              </a:lnSpc>
            </a:pPr>
            <a:r>
              <a:rPr lang="zh-CN" sz="1600" dirty="0">
                <a:latin typeface="宋体" pitchFamily="2" charset="-122"/>
                <a:ea typeface="宋体" pitchFamily="2" charset="-122"/>
                <a:cs typeface="宋体" pitchFamily="2" charset="-122"/>
                <a:sym typeface="+mn-ea"/>
              </a:rPr>
              <a:t>——</a:t>
            </a:r>
            <a:r>
              <a:rPr sz="1600" dirty="0">
                <a:latin typeface="宋体" pitchFamily="2" charset="-122"/>
                <a:ea typeface="宋体" pitchFamily="2" charset="-122"/>
                <a:cs typeface="宋体" pitchFamily="2" charset="-122"/>
                <a:sym typeface="+mn-ea"/>
              </a:rPr>
              <a:t>24-36月婴幼儿生活与卫生习惯领域亲子活动</a:t>
            </a:r>
            <a:endParaRPr sz="1600" dirty="0">
              <a:latin typeface="宋体" pitchFamily="2" charset="-122"/>
              <a:ea typeface="宋体" pitchFamily="2" charset="-122"/>
              <a:cs typeface="宋体" pitchFamily="2" charset="-122"/>
            </a:endParaRPr>
          </a:p>
          <a:p>
            <a:pPr indent="457200">
              <a:lnSpc>
                <a:spcPct val="130000"/>
              </a:lnSpc>
            </a:pPr>
            <a:r>
              <a:rPr sz="1600" dirty="0">
                <a:latin typeface="宋体" pitchFamily="2" charset="-122"/>
                <a:ea typeface="宋体" pitchFamily="2" charset="-122"/>
                <a:cs typeface="宋体" pitchFamily="2" charset="-122"/>
              </a:rPr>
              <a:t>林老师要设计生活与卫生习惯领域的穿脱衣服的亲子活动，以下是他设计的活动准备部分。</a:t>
            </a:r>
            <a:endParaRPr sz="1600" dirty="0">
              <a:latin typeface="宋体" pitchFamily="2" charset="-122"/>
              <a:ea typeface="宋体" pitchFamily="2" charset="-122"/>
              <a:cs typeface="宋体" pitchFamily="2" charset="-122"/>
            </a:endParaRPr>
          </a:p>
          <a:p>
            <a:pPr indent="457200">
              <a:lnSpc>
                <a:spcPct val="130000"/>
              </a:lnSpc>
            </a:pPr>
            <a:r>
              <a:rPr sz="1600" dirty="0">
                <a:latin typeface="宋体" pitchFamily="2" charset="-122"/>
                <a:ea typeface="宋体" pitchFamily="2" charset="-122"/>
                <a:cs typeface="宋体" pitchFamily="2" charset="-122"/>
              </a:rPr>
              <a:t>活动准备：</a:t>
            </a:r>
            <a:endParaRPr sz="1600" dirty="0">
              <a:latin typeface="宋体" pitchFamily="2" charset="-122"/>
              <a:ea typeface="宋体" pitchFamily="2" charset="-122"/>
              <a:cs typeface="宋体" pitchFamily="2" charset="-122"/>
            </a:endParaRPr>
          </a:p>
          <a:p>
            <a:pPr indent="457200">
              <a:lnSpc>
                <a:spcPct val="130000"/>
              </a:lnSpc>
            </a:pPr>
            <a:r>
              <a:rPr sz="1600" dirty="0">
                <a:latin typeface="楷体" charset="0"/>
                <a:ea typeface="楷体" charset="0"/>
                <a:cs typeface="楷体" charset="0"/>
              </a:rPr>
              <a:t>1.不同种类的儿童衣物，如T恤、外套、裤子、袜子、鞋子等；</a:t>
            </a:r>
            <a:endParaRPr sz="1600" dirty="0">
              <a:latin typeface="楷体" charset="0"/>
              <a:ea typeface="楷体" charset="0"/>
              <a:cs typeface="楷体" charset="0"/>
            </a:endParaRPr>
          </a:p>
          <a:p>
            <a:pPr indent="457200">
              <a:lnSpc>
                <a:spcPct val="130000"/>
              </a:lnSpc>
            </a:pPr>
            <a:r>
              <a:rPr sz="1600" dirty="0">
                <a:latin typeface="楷体" charset="0"/>
                <a:ea typeface="楷体" charset="0"/>
                <a:cs typeface="楷体" charset="0"/>
              </a:rPr>
              <a:t>2.提供不同样式的衣服，如带拉链、纽扣、魔术贴的衣物；</a:t>
            </a:r>
            <a:endParaRPr sz="1600" dirty="0">
              <a:latin typeface="楷体" charset="0"/>
              <a:ea typeface="楷体" charset="0"/>
              <a:cs typeface="楷体" charset="0"/>
            </a:endParaRPr>
          </a:p>
          <a:p>
            <a:pPr indent="457200">
              <a:lnSpc>
                <a:spcPct val="130000"/>
              </a:lnSpc>
            </a:pPr>
            <a:r>
              <a:rPr sz="1600" dirty="0">
                <a:latin typeface="楷体" charset="0"/>
                <a:ea typeface="楷体" charset="0"/>
                <a:cs typeface="楷体" charset="0"/>
              </a:rPr>
              <a:t>3.准备一些衣物卡片，展示衣物的图片与名称；</a:t>
            </a:r>
            <a:endParaRPr sz="1600" dirty="0">
              <a:latin typeface="楷体" charset="0"/>
              <a:ea typeface="楷体" charset="0"/>
              <a:cs typeface="楷体" charset="0"/>
            </a:endParaRPr>
          </a:p>
        </p:txBody>
      </p:sp>
      <p:grpSp>
        <p:nvGrpSpPr>
          <p:cNvPr id="7" name="组合 6"/>
          <p:cNvGrpSpPr/>
          <p:nvPr/>
        </p:nvGrpSpPr>
        <p:grpSpPr>
          <a:xfrm>
            <a:off x="377130" y="4174408"/>
            <a:ext cx="1097074" cy="578047"/>
            <a:chOff x="1794781" y="1591782"/>
            <a:chExt cx="4211689" cy="2219136"/>
          </a:xfrm>
        </p:grpSpPr>
        <p:pic>
          <p:nvPicPr>
            <p:cNvPr id="8" name="图片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581766" y="1685101"/>
              <a:ext cx="2871465" cy="792549"/>
            </a:xfrm>
            <a:prstGeom prst="rect">
              <a:avLst/>
            </a:prstGeom>
          </p:spPr>
        </p:pic>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96325" y="2478143"/>
              <a:ext cx="3139712" cy="481626"/>
            </a:xfrm>
            <a:prstGeom prst="rect">
              <a:avLst/>
            </a:prstGeom>
          </p:spPr>
        </p:pic>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93600" y="2950106"/>
              <a:ext cx="3212870" cy="695004"/>
            </a:xfrm>
            <a:prstGeom prst="rect">
              <a:avLst/>
            </a:prstGeom>
          </p:spPr>
        </p:pic>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94781" y="1591782"/>
              <a:ext cx="1261981" cy="2219136"/>
            </a:xfrm>
            <a:prstGeom prst="rect">
              <a:avLst/>
            </a:prstGeom>
          </p:spPr>
        </p:pic>
      </p:grpSp>
      <p:pic>
        <p:nvPicPr>
          <p:cNvPr id="13" name="图片 12" descr="7eb5ee5f008edfb15347fab1aca5e7e8"/>
          <p:cNvPicPr>
            <a:picLocks noChangeAspect="1"/>
          </p:cNvPicPr>
          <p:nvPr/>
        </p:nvPicPr>
        <p:blipFill>
          <a:blip r:embed="rId5"/>
          <a:stretch>
            <a:fillRect/>
          </a:stretch>
        </p:blipFill>
        <p:spPr>
          <a:xfrm>
            <a:off x="6388735" y="3150870"/>
            <a:ext cx="2001520" cy="1391920"/>
          </a:xfrm>
          <a:prstGeom prst="rect">
            <a:avLst/>
          </a:prstGeom>
        </p:spPr>
      </p:pic>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77393" y="746094"/>
            <a:ext cx="984324" cy="1100087"/>
          </a:xfrm>
          <a:custGeom>
            <a:avLst/>
            <a:gdLst/>
            <a:ahLst/>
            <a:cxnLst/>
            <a:rect l="l" t="t" r="r" b="b"/>
            <a:pathLst>
              <a:path w="984937" h="1100373">
                <a:moveTo>
                  <a:pt x="0" y="0"/>
                </a:moveTo>
                <a:lnTo>
                  <a:pt x="984937" y="0"/>
                </a:lnTo>
                <a:lnTo>
                  <a:pt x="984937" y="984937"/>
                </a:lnTo>
                <a:lnTo>
                  <a:pt x="115436" y="984937"/>
                </a:lnTo>
                <a:lnTo>
                  <a:pt x="0" y="1100373"/>
                </a:lnTo>
                <a:lnTo>
                  <a:pt x="0" y="984937"/>
                </a:lnTo>
                <a:lnTo>
                  <a:pt x="0" y="745958"/>
                </a:lnTo>
                <a:close/>
              </a:path>
            </a:pathLst>
          </a:custGeom>
          <a:solidFill>
            <a:srgbClr val="4BBF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90204"/>
              <a:ea typeface="微软雅黑" panose="020B0503020204020204" pitchFamily="34" charset="-122"/>
              <a:sym typeface="Arial" panose="020B0604020202090204"/>
            </a:endParaRPr>
          </a:p>
        </p:txBody>
      </p:sp>
      <p:sp>
        <p:nvSpPr>
          <p:cNvPr id="4" name="矩形 3"/>
          <p:cNvSpPr/>
          <p:nvPr/>
        </p:nvSpPr>
        <p:spPr>
          <a:xfrm>
            <a:off x="1593779" y="746093"/>
            <a:ext cx="7007296" cy="3796453"/>
          </a:xfrm>
          <a:prstGeom prst="rect">
            <a:avLst/>
          </a:prstGeom>
          <a:noFill/>
          <a:ln w="12700">
            <a:solidFill>
              <a:srgbClr val="4BBF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bg2">
                  <a:lumMod val="10000"/>
                </a:schemeClr>
              </a:solidFill>
              <a:latin typeface="Arial" panose="020B0604020202090204"/>
              <a:ea typeface="微软雅黑" panose="020B0503020204020204" pitchFamily="34" charset="-122"/>
              <a:sym typeface="Arial" panose="020B0604020202090204"/>
            </a:endParaRPr>
          </a:p>
        </p:txBody>
      </p:sp>
      <p:sp>
        <p:nvSpPr>
          <p:cNvPr id="5" name="矩形 4"/>
          <p:cNvSpPr/>
          <p:nvPr/>
        </p:nvSpPr>
        <p:spPr>
          <a:xfrm>
            <a:off x="601980" y="863600"/>
            <a:ext cx="728980" cy="859790"/>
          </a:xfrm>
          <a:prstGeom prst="rect">
            <a:avLst/>
          </a:prstGeom>
        </p:spPr>
        <p:txBody>
          <a:bodyPr wrap="none">
            <a:noAutofit/>
          </a:bodyPr>
          <a:lstStyle/>
          <a:p>
            <a:r>
              <a:rPr lang="zh-CN" altLang="zh-CN" sz="2100" b="1" dirty="0" smtClean="0">
                <a:solidFill>
                  <a:schemeClr val="bg1"/>
                </a:solidFill>
                <a:latin typeface="微软雅黑" panose="020B0503020204020204" pitchFamily="34" charset="-122"/>
                <a:ea typeface="微软雅黑" panose="020B0503020204020204" pitchFamily="34" charset="-122"/>
              </a:rPr>
              <a:t>案例</a:t>
            </a:r>
            <a:endParaRPr lang="zh-CN" altLang="zh-CN" sz="2100" b="1" dirty="0" smtClean="0">
              <a:solidFill>
                <a:schemeClr val="bg1"/>
              </a:solidFill>
              <a:latin typeface="微软雅黑" panose="020B0503020204020204" pitchFamily="34" charset="-122"/>
              <a:ea typeface="微软雅黑" panose="020B0503020204020204" pitchFamily="34" charset="-122"/>
            </a:endParaRPr>
          </a:p>
          <a:p>
            <a:r>
              <a:rPr lang="zh-CN" altLang="zh-CN" sz="2100" b="1" dirty="0" smtClean="0">
                <a:solidFill>
                  <a:schemeClr val="bg1"/>
                </a:solidFill>
                <a:latin typeface="微软雅黑" panose="020B0503020204020204" pitchFamily="34" charset="-122"/>
                <a:ea typeface="微软雅黑" panose="020B0503020204020204" pitchFamily="34" charset="-122"/>
              </a:rPr>
              <a:t>分析</a:t>
            </a:r>
            <a:endParaRPr lang="zh-CN" altLang="zh-CN" sz="2100" b="1" dirty="0" smtClean="0">
              <a:solidFill>
                <a:schemeClr val="bg1"/>
              </a:solidFill>
              <a:latin typeface="微软雅黑" panose="020B0503020204020204" pitchFamily="34" charset="-122"/>
              <a:ea typeface="微软雅黑" panose="020B0503020204020204" pitchFamily="34" charset="-122"/>
            </a:endParaRPr>
          </a:p>
        </p:txBody>
      </p:sp>
      <p:sp>
        <p:nvSpPr>
          <p:cNvPr id="6" name="矩形 5"/>
          <p:cNvSpPr/>
          <p:nvPr/>
        </p:nvSpPr>
        <p:spPr>
          <a:xfrm>
            <a:off x="1565275" y="675005"/>
            <a:ext cx="7007225" cy="1050925"/>
          </a:xfrm>
          <a:prstGeom prst="rect">
            <a:avLst/>
          </a:prstGeom>
        </p:spPr>
        <p:txBody>
          <a:bodyPr wrap="square">
            <a:spAutoFit/>
          </a:bodyPr>
          <a:lstStyle/>
          <a:p>
            <a:pPr indent="457200">
              <a:lnSpc>
                <a:spcPct val="130000"/>
              </a:lnSpc>
            </a:pPr>
            <a:r>
              <a:rPr sz="1600" dirty="0">
                <a:latin typeface="宋体" pitchFamily="2" charset="-122"/>
                <a:ea typeface="宋体" pitchFamily="2" charset="-122"/>
                <a:cs typeface="宋体" pitchFamily="2" charset="-122"/>
              </a:rPr>
              <a:t>上述活动准备虽然设计的十分详细，但只涉及了物质准备，没有考虑到前期经验。以下是修改后的活动准备。</a:t>
            </a:r>
            <a:endParaRPr sz="1600" dirty="0">
              <a:latin typeface="宋体" pitchFamily="2" charset="-122"/>
              <a:ea typeface="宋体" pitchFamily="2" charset="-122"/>
              <a:cs typeface="宋体" pitchFamily="2" charset="-122"/>
            </a:endParaRPr>
          </a:p>
          <a:p>
            <a:pPr indent="457200">
              <a:lnSpc>
                <a:spcPct val="130000"/>
              </a:lnSpc>
            </a:pPr>
            <a:endParaRPr sz="1600" dirty="0">
              <a:latin typeface="楷体" charset="0"/>
              <a:ea typeface="楷体" charset="0"/>
              <a:cs typeface="楷体" charset="0"/>
            </a:endParaRPr>
          </a:p>
        </p:txBody>
      </p:sp>
      <p:grpSp>
        <p:nvGrpSpPr>
          <p:cNvPr id="7" name="组合 6"/>
          <p:cNvGrpSpPr/>
          <p:nvPr/>
        </p:nvGrpSpPr>
        <p:grpSpPr>
          <a:xfrm>
            <a:off x="377130" y="4174408"/>
            <a:ext cx="1097074" cy="578047"/>
            <a:chOff x="1794781" y="1591782"/>
            <a:chExt cx="4211689" cy="2219136"/>
          </a:xfrm>
        </p:grpSpPr>
        <p:pic>
          <p:nvPicPr>
            <p:cNvPr id="8" name="图片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581766" y="1685101"/>
              <a:ext cx="2871465" cy="792549"/>
            </a:xfrm>
            <a:prstGeom prst="rect">
              <a:avLst/>
            </a:prstGeom>
          </p:spPr>
        </p:pic>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96325" y="2478143"/>
              <a:ext cx="3139712" cy="481626"/>
            </a:xfrm>
            <a:prstGeom prst="rect">
              <a:avLst/>
            </a:prstGeom>
          </p:spPr>
        </p:pic>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93600" y="2950106"/>
              <a:ext cx="3212870" cy="695004"/>
            </a:xfrm>
            <a:prstGeom prst="rect">
              <a:avLst/>
            </a:prstGeom>
          </p:spPr>
        </p:pic>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94781" y="1591782"/>
              <a:ext cx="1261981" cy="2219136"/>
            </a:xfrm>
            <a:prstGeom prst="rect">
              <a:avLst/>
            </a:prstGeom>
          </p:spPr>
        </p:pic>
      </p:grpSp>
      <p:pic>
        <p:nvPicPr>
          <p:cNvPr id="13" name="图片 12" descr="截屏2025-03-31 14.49.48"/>
          <p:cNvPicPr>
            <a:picLocks noChangeAspect="1"/>
          </p:cNvPicPr>
          <p:nvPr/>
        </p:nvPicPr>
        <p:blipFill>
          <a:blip r:embed="rId5"/>
          <a:stretch>
            <a:fillRect/>
          </a:stretch>
        </p:blipFill>
        <p:spPr>
          <a:xfrm>
            <a:off x="1800225" y="1416050"/>
            <a:ext cx="6772275" cy="3112135"/>
          </a:xfrm>
          <a:prstGeom prst="rect">
            <a:avLst/>
          </a:prstGeom>
        </p:spPr>
      </p:pic>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ppt_x</p:attrName>
                                        </p:attrNameLst>
                                      </p:cBhvr>
                                      <p:tavLst>
                                        <p:tav tm="0">
                                          <p:val>
                                            <p:strVal val="#ppt_x-.2"/>
                                          </p:val>
                                        </p:tav>
                                        <p:tav tm="100000">
                                          <p:val>
                                            <p:strVal val="#ppt_x"/>
                                          </p:val>
                                        </p:tav>
                                      </p:tavLst>
                                    </p:anim>
                                    <p:anim calcmode="lin" valueType="num">
                                      <p:cBhvr>
                                        <p:cTn id="8"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9" dur="10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6"/>
          <p:cNvSpPr/>
          <p:nvPr/>
        </p:nvSpPr>
        <p:spPr bwMode="auto">
          <a:xfrm>
            <a:off x="0" y="624917"/>
            <a:ext cx="1618699" cy="583807"/>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rgbClr val="FFC000"/>
          </a:solidFill>
          <a:ln>
            <a:noFill/>
          </a:ln>
        </p:spPr>
      </p:sp>
      <p:sp>
        <p:nvSpPr>
          <p:cNvPr id="3" name="矩形 2"/>
          <p:cNvSpPr/>
          <p:nvPr/>
        </p:nvSpPr>
        <p:spPr>
          <a:xfrm>
            <a:off x="631129" y="653169"/>
            <a:ext cx="3964940" cy="497840"/>
          </a:xfrm>
          <a:prstGeom prst="rect">
            <a:avLst/>
          </a:prstGeom>
        </p:spPr>
        <p:txBody>
          <a:bodyPr wrap="none" lIns="68571" tIns="34285" rIns="68571" bIns="34285">
            <a:spAutoFit/>
          </a:bodyPr>
          <a:lstStyle/>
          <a:p>
            <a:pPr algn="l"/>
            <a:r>
              <a:rPr lang="zh-CN" altLang="zh-CN" sz="2800" b="1" dirty="0">
                <a:latin typeface="Times New Roman" panose="02020503050405090304" charset="0"/>
                <a:ea typeface="微软雅黑" panose="020B0503020204020204" pitchFamily="34" charset="-122"/>
                <a:cs typeface="+mj-cs"/>
              </a:rPr>
              <a:t>一、</a:t>
            </a:r>
            <a:r>
              <a:rPr lang="en-US" altLang="zh-CN" sz="2800" b="1" dirty="0">
                <a:latin typeface="Times New Roman" panose="02020503050405090304" charset="0"/>
                <a:ea typeface="微软雅黑" panose="020B0503020204020204" pitchFamily="34" charset="-122"/>
                <a:cs typeface="+mj-cs"/>
              </a:rPr>
              <a:t>   </a:t>
            </a:r>
            <a:r>
              <a:rPr lang="zh-CN" altLang="en-US" sz="2800" b="1" dirty="0">
                <a:latin typeface="Times New Roman" panose="02020503050405090304" charset="0"/>
                <a:ea typeface="微软雅黑" panose="020B0503020204020204" pitchFamily="34" charset="-122"/>
                <a:cs typeface="+mj-cs"/>
              </a:rPr>
              <a:t>活动目标设计</a:t>
            </a:r>
            <a:r>
              <a:rPr lang="zh-CN" altLang="en-US" sz="2800" b="1" dirty="0">
                <a:latin typeface="Times New Roman" panose="02020503050405090304" charset="0"/>
                <a:ea typeface="微软雅黑" panose="020B0503020204020204" pitchFamily="34" charset="-122"/>
                <a:cs typeface="+mj-cs"/>
              </a:rPr>
              <a:t>要点</a:t>
            </a:r>
            <a:endParaRPr lang="zh-CN" altLang="en-US" sz="2800" b="1" dirty="0">
              <a:latin typeface="Times New Roman" panose="02020503050405090304" charset="0"/>
              <a:ea typeface="微软雅黑" panose="020B0503020204020204" pitchFamily="34" charset="-122"/>
              <a:cs typeface="+mj-cs"/>
            </a:endParaRPr>
          </a:p>
        </p:txBody>
      </p:sp>
      <p:grpSp>
        <p:nvGrpSpPr>
          <p:cNvPr id="15" name="组合 14"/>
          <p:cNvGrpSpPr/>
          <p:nvPr/>
        </p:nvGrpSpPr>
        <p:grpSpPr>
          <a:xfrm>
            <a:off x="631190" y="1501140"/>
            <a:ext cx="3966845" cy="1750695"/>
            <a:chOff x="994" y="2364"/>
            <a:chExt cx="6247" cy="2757"/>
          </a:xfrm>
        </p:grpSpPr>
        <p:sp>
          <p:nvSpPr>
            <p:cNvPr id="5" name="矩形 4"/>
            <p:cNvSpPr/>
            <p:nvPr/>
          </p:nvSpPr>
          <p:spPr>
            <a:xfrm>
              <a:off x="2019" y="2364"/>
              <a:ext cx="5222" cy="869"/>
            </a:xfrm>
            <a:prstGeom prst="rect">
              <a:avLst/>
            </a:prstGeom>
          </p:spPr>
          <p:txBody>
            <a:bodyPr wrap="square" lIns="68571" tIns="34285" rIns="68571" bIns="34285">
              <a:spAutoFit/>
            </a:bodyPr>
            <a:p>
              <a:pPr>
                <a:lnSpc>
                  <a:spcPct val="150000"/>
                </a:lnSpc>
              </a:pPr>
              <a:r>
                <a:rPr lang="en-US" altLang="zh-CN" sz="2100" dirty="0">
                  <a:solidFill>
                    <a:srgbClr val="4BBFB2"/>
                  </a:solidFill>
                  <a:latin typeface="FZZhunYuan-M02S"/>
                  <a:ea typeface="FZZhunYuan-M02S"/>
                  <a:cs typeface="FZZhunYuan-M02S"/>
                </a:rPr>
                <a:t>1.</a:t>
              </a:r>
              <a:r>
                <a:rPr lang="zh-CN" altLang="en-US" sz="2100" dirty="0">
                  <a:solidFill>
                    <a:srgbClr val="4BBFB2"/>
                  </a:solidFill>
                  <a:latin typeface="FZZhunYuan-M02S"/>
                  <a:ea typeface="FZZhunYuan-M02S"/>
                  <a:cs typeface="FZZhunYuan-M02S"/>
                </a:rPr>
                <a:t>婴幼儿发展目标</a:t>
              </a:r>
              <a:endParaRPr lang="zh-CN" altLang="en-US" sz="2100" dirty="0">
                <a:solidFill>
                  <a:srgbClr val="4BBFB2"/>
                </a:solidFill>
                <a:latin typeface="FZZhunYuan-M02S"/>
                <a:ea typeface="FZZhunYuan-M02S"/>
                <a:cs typeface="FZZhunYuan-M02S"/>
              </a:endParaRPr>
            </a:p>
          </p:txBody>
        </p:sp>
        <p:sp>
          <p:nvSpPr>
            <p:cNvPr id="9" name="文本框 8"/>
            <p:cNvSpPr txBox="1"/>
            <p:nvPr/>
          </p:nvSpPr>
          <p:spPr>
            <a:xfrm>
              <a:off x="994" y="3233"/>
              <a:ext cx="5612" cy="1888"/>
            </a:xfrm>
            <a:prstGeom prst="rect">
              <a:avLst/>
            </a:prstGeom>
          </p:spPr>
          <p:txBody>
            <a:bodyPr wrap="square">
              <a:spAutoFit/>
            </a:bodyPr>
            <a:p>
              <a:pPr marL="0" indent="304800" defTabSz="266700">
                <a:lnSpc>
                  <a:spcPct val="150000"/>
                </a:lnSpc>
                <a:spcBef>
                  <a:spcPct val="0"/>
                </a:spcBef>
                <a:spcAft>
                  <a:spcPct val="0"/>
                </a:spcAft>
              </a:pPr>
              <a:r>
                <a:rPr sz="1600">
                  <a:solidFill>
                    <a:schemeClr val="tx1">
                      <a:lumMod val="85000"/>
                      <a:lumOff val="15000"/>
                    </a:schemeClr>
                  </a:solidFill>
                  <a:ea typeface="宋体" pitchFamily="2" charset="-122"/>
                </a:rPr>
                <a:t>基于观察评估制定具体可操作的阶段性成长目标，符合"最近发展区"理论。</a:t>
              </a:r>
              <a:endParaRPr sz="1600">
                <a:solidFill>
                  <a:schemeClr val="tx1">
                    <a:lumMod val="85000"/>
                    <a:lumOff val="15000"/>
                  </a:schemeClr>
                </a:solidFill>
                <a:ea typeface="宋体" pitchFamily="2" charset="-122"/>
              </a:endParaRPr>
            </a:p>
          </p:txBody>
        </p:sp>
      </p:grpSp>
      <p:grpSp>
        <p:nvGrpSpPr>
          <p:cNvPr id="17" name="组合 16"/>
          <p:cNvGrpSpPr/>
          <p:nvPr/>
        </p:nvGrpSpPr>
        <p:grpSpPr>
          <a:xfrm>
            <a:off x="4598035" y="1501140"/>
            <a:ext cx="4053840" cy="1750695"/>
            <a:chOff x="7241" y="2364"/>
            <a:chExt cx="6384" cy="2757"/>
          </a:xfrm>
        </p:grpSpPr>
        <p:sp>
          <p:nvSpPr>
            <p:cNvPr id="6" name="矩形 5"/>
            <p:cNvSpPr/>
            <p:nvPr/>
          </p:nvSpPr>
          <p:spPr>
            <a:xfrm>
              <a:off x="8075" y="2364"/>
              <a:ext cx="5222" cy="869"/>
            </a:xfrm>
            <a:prstGeom prst="rect">
              <a:avLst/>
            </a:prstGeom>
          </p:spPr>
          <p:txBody>
            <a:bodyPr wrap="square" lIns="68571" tIns="34285" rIns="68571" bIns="34285">
              <a:spAutoFit/>
            </a:bodyPr>
            <a:p>
              <a:pPr>
                <a:lnSpc>
                  <a:spcPct val="150000"/>
                </a:lnSpc>
              </a:pPr>
              <a:r>
                <a:rPr lang="en-US" altLang="zh-CN" sz="2100" dirty="0">
                  <a:solidFill>
                    <a:srgbClr val="4BBFB2"/>
                  </a:solidFill>
                  <a:latin typeface="FZZhunYuan-M02S"/>
                  <a:ea typeface="FZZhunYuan-M02S"/>
                  <a:cs typeface="FZZhunYuan-M02S"/>
                </a:rPr>
                <a:t>2.</a:t>
              </a:r>
              <a:r>
                <a:rPr lang="zh-CN" altLang="en-US" sz="2100" dirty="0">
                  <a:solidFill>
                    <a:srgbClr val="4BBFB2"/>
                  </a:solidFill>
                  <a:latin typeface="FZZhunYuan-M02S"/>
                  <a:ea typeface="FZZhunYuan-M02S"/>
                  <a:cs typeface="FZZhunYuan-M02S"/>
                </a:rPr>
                <a:t>家长指导</a:t>
              </a:r>
              <a:r>
                <a:rPr lang="zh-CN" altLang="en-US" sz="2100" dirty="0">
                  <a:solidFill>
                    <a:srgbClr val="4BBFB2"/>
                  </a:solidFill>
                  <a:latin typeface="FZZhunYuan-M02S"/>
                  <a:ea typeface="FZZhunYuan-M02S"/>
                  <a:cs typeface="FZZhunYuan-M02S"/>
                </a:rPr>
                <a:t>目标</a:t>
              </a:r>
              <a:endParaRPr lang="zh-CN" altLang="en-US" sz="2100" dirty="0">
                <a:solidFill>
                  <a:srgbClr val="4BBFB2"/>
                </a:solidFill>
                <a:latin typeface="FZZhunYuan-M02S"/>
                <a:ea typeface="FZZhunYuan-M02S"/>
                <a:cs typeface="FZZhunYuan-M02S"/>
              </a:endParaRPr>
            </a:p>
          </p:txBody>
        </p:sp>
        <p:sp>
          <p:nvSpPr>
            <p:cNvPr id="11" name="文本框 10"/>
            <p:cNvSpPr txBox="1"/>
            <p:nvPr/>
          </p:nvSpPr>
          <p:spPr>
            <a:xfrm>
              <a:off x="7241" y="3233"/>
              <a:ext cx="6384" cy="1888"/>
            </a:xfrm>
            <a:prstGeom prst="rect">
              <a:avLst/>
            </a:prstGeom>
          </p:spPr>
          <p:txBody>
            <a:bodyPr wrap="square">
              <a:spAutoFit/>
            </a:bodyPr>
            <a:p>
              <a:pPr marL="0" indent="304800" defTabSz="266700">
                <a:lnSpc>
                  <a:spcPct val="150000"/>
                </a:lnSpc>
                <a:spcBef>
                  <a:spcPct val="0"/>
                </a:spcBef>
                <a:spcAft>
                  <a:spcPct val="0"/>
                </a:spcAft>
              </a:pPr>
              <a:r>
                <a:rPr lang="zh-CN" altLang="en-US" sz="1600">
                  <a:solidFill>
                    <a:schemeClr val="tx1">
                      <a:lumMod val="85000"/>
                      <a:lumOff val="15000"/>
                    </a:schemeClr>
                  </a:solidFill>
                  <a:latin typeface="宋体" pitchFamily="2" charset="-122"/>
                  <a:ea typeface="宋体" pitchFamily="2" charset="-122"/>
                </a:rPr>
                <a:t>在于使家长了解婴幼儿发展特点，发展家长教育能力，与教师配合高效开展</a:t>
              </a:r>
              <a:r>
                <a:rPr lang="zh-CN" altLang="en-US" sz="1600">
                  <a:solidFill>
                    <a:schemeClr val="tx1">
                      <a:lumMod val="85000"/>
                      <a:lumOff val="15000"/>
                    </a:schemeClr>
                  </a:solidFill>
                  <a:latin typeface="宋体" pitchFamily="2" charset="-122"/>
                  <a:ea typeface="宋体" pitchFamily="2" charset="-122"/>
                </a:rPr>
                <a:t>亲子活动。</a:t>
              </a:r>
              <a:endParaRPr lang="zh-CN" altLang="en-US" sz="1600">
                <a:solidFill>
                  <a:schemeClr val="tx1">
                    <a:lumMod val="85000"/>
                    <a:lumOff val="15000"/>
                  </a:schemeClr>
                </a:solidFill>
                <a:latin typeface="宋体" pitchFamily="2" charset="-122"/>
                <a:ea typeface="宋体" pitchFamily="2" charset="-122"/>
              </a:endParaRPr>
            </a:p>
          </p:txBody>
        </p:sp>
      </p:grpSp>
      <p:sp>
        <p:nvSpPr>
          <p:cNvPr id="4" name="矩形 3"/>
          <p:cNvSpPr/>
          <p:nvPr/>
        </p:nvSpPr>
        <p:spPr>
          <a:xfrm>
            <a:off x="1824355" y="3583940"/>
            <a:ext cx="1986280" cy="640080"/>
          </a:xfrm>
          <a:prstGeom prst="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a:t>婴幼儿目标</a:t>
            </a:r>
            <a:endParaRPr lang="zh-CN" altLang="en-US" sz="2400"/>
          </a:p>
        </p:txBody>
      </p:sp>
      <p:sp>
        <p:nvSpPr>
          <p:cNvPr id="7" name="矩形 6"/>
          <p:cNvSpPr/>
          <p:nvPr/>
        </p:nvSpPr>
        <p:spPr>
          <a:xfrm>
            <a:off x="4684395" y="3583940"/>
            <a:ext cx="1864995" cy="640080"/>
          </a:xfrm>
          <a:prstGeom prst="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a:t>家长目标</a:t>
            </a:r>
            <a:endParaRPr lang="zh-CN" altLang="en-US" sz="2400"/>
          </a:p>
        </p:txBody>
      </p:sp>
      <p:sp>
        <p:nvSpPr>
          <p:cNvPr id="8" name="加号 7"/>
          <p:cNvSpPr/>
          <p:nvPr/>
        </p:nvSpPr>
        <p:spPr>
          <a:xfrm>
            <a:off x="3970655" y="3672840"/>
            <a:ext cx="533400" cy="533400"/>
          </a:xfrm>
          <a:prstGeom prst="mathPlus">
            <a:avLst/>
          </a:prstGeom>
          <a:solidFill>
            <a:srgbClr val="00B050"/>
          </a:solidFill>
          <a:ln>
            <a:solidFill>
              <a:srgbClr val="00B050"/>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nodeType="click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wipe(up)">
                                      <p:cBhvr>
                                        <p:cTn id="18" dur="500"/>
                                        <p:tgtEl>
                                          <p:spTgt spid="15"/>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left)">
                                      <p:cBhvr>
                                        <p:cTn id="2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 grpId="0" animBg="1"/>
      <p:bldP spid="8" grpId="0" bldLvl="0" animBg="1"/>
      <p:bldP spid="7" grpId="1" animBg="1"/>
      <p:bldP spid="4" grpId="1" animBg="1"/>
      <p:bldP spid="8"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6"/>
          <p:cNvSpPr/>
          <p:nvPr/>
        </p:nvSpPr>
        <p:spPr bwMode="auto">
          <a:xfrm>
            <a:off x="0" y="624917"/>
            <a:ext cx="1618699" cy="583807"/>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rgbClr val="FFC000"/>
          </a:solidFill>
          <a:ln>
            <a:noFill/>
          </a:ln>
        </p:spPr>
      </p:sp>
      <p:sp>
        <p:nvSpPr>
          <p:cNvPr id="3" name="矩形 2"/>
          <p:cNvSpPr/>
          <p:nvPr/>
        </p:nvSpPr>
        <p:spPr>
          <a:xfrm>
            <a:off x="631129" y="653169"/>
            <a:ext cx="3964940" cy="497840"/>
          </a:xfrm>
          <a:prstGeom prst="rect">
            <a:avLst/>
          </a:prstGeom>
        </p:spPr>
        <p:txBody>
          <a:bodyPr wrap="none" lIns="68571" tIns="34285" rIns="68571" bIns="34285">
            <a:spAutoFit/>
          </a:bodyPr>
          <a:lstStyle/>
          <a:p>
            <a:pPr algn="l"/>
            <a:r>
              <a:rPr lang="zh-CN" altLang="zh-CN" sz="2800" b="1" dirty="0">
                <a:latin typeface="Times New Roman" panose="02020503050405090304" charset="0"/>
                <a:ea typeface="微软雅黑" panose="020B0503020204020204" pitchFamily="34" charset="-122"/>
                <a:cs typeface="+mj-cs"/>
              </a:rPr>
              <a:t>二、</a:t>
            </a:r>
            <a:r>
              <a:rPr lang="en-US" altLang="zh-CN" sz="2800" b="1" dirty="0">
                <a:latin typeface="Times New Roman" panose="02020503050405090304" charset="0"/>
                <a:ea typeface="微软雅黑" panose="020B0503020204020204" pitchFamily="34" charset="-122"/>
                <a:cs typeface="+mj-cs"/>
              </a:rPr>
              <a:t>   </a:t>
            </a:r>
            <a:r>
              <a:rPr lang="zh-CN" altLang="en-US" sz="2800" b="1" dirty="0">
                <a:latin typeface="Times New Roman" panose="02020503050405090304" charset="0"/>
                <a:ea typeface="微软雅黑" panose="020B0503020204020204" pitchFamily="34" charset="-122"/>
                <a:cs typeface="+mj-cs"/>
              </a:rPr>
              <a:t>活动</a:t>
            </a:r>
            <a:r>
              <a:rPr lang="zh-CN" altLang="en-US" sz="2800" b="1" dirty="0">
                <a:latin typeface="Times New Roman" panose="02020503050405090304" charset="0"/>
                <a:ea typeface="微软雅黑" panose="020B0503020204020204" pitchFamily="34" charset="-122"/>
                <a:cs typeface="+mj-cs"/>
              </a:rPr>
              <a:t>准备设计</a:t>
            </a:r>
            <a:r>
              <a:rPr lang="zh-CN" altLang="en-US" sz="2800" b="1" dirty="0">
                <a:latin typeface="Times New Roman" panose="02020503050405090304" charset="0"/>
                <a:ea typeface="微软雅黑" panose="020B0503020204020204" pitchFamily="34" charset="-122"/>
                <a:cs typeface="+mj-cs"/>
              </a:rPr>
              <a:t>要点</a:t>
            </a:r>
            <a:endParaRPr lang="zh-CN" altLang="en-US" sz="2800" b="1" dirty="0">
              <a:latin typeface="Times New Roman" panose="02020503050405090304" charset="0"/>
              <a:ea typeface="微软雅黑" panose="020B0503020204020204" pitchFamily="34" charset="-122"/>
              <a:cs typeface="+mj-cs"/>
            </a:endParaRPr>
          </a:p>
        </p:txBody>
      </p:sp>
      <p:grpSp>
        <p:nvGrpSpPr>
          <p:cNvPr id="15" name="组合 14"/>
          <p:cNvGrpSpPr/>
          <p:nvPr/>
        </p:nvGrpSpPr>
        <p:grpSpPr>
          <a:xfrm>
            <a:off x="631190" y="1501140"/>
            <a:ext cx="3966845" cy="1750695"/>
            <a:chOff x="994" y="2364"/>
            <a:chExt cx="6247" cy="2757"/>
          </a:xfrm>
        </p:grpSpPr>
        <p:sp>
          <p:nvSpPr>
            <p:cNvPr id="5" name="矩形 4"/>
            <p:cNvSpPr/>
            <p:nvPr/>
          </p:nvSpPr>
          <p:spPr>
            <a:xfrm>
              <a:off x="2019" y="2364"/>
              <a:ext cx="5222" cy="869"/>
            </a:xfrm>
            <a:prstGeom prst="rect">
              <a:avLst/>
            </a:prstGeom>
          </p:spPr>
          <p:txBody>
            <a:bodyPr wrap="square" lIns="68571" tIns="34285" rIns="68571" bIns="34285">
              <a:spAutoFit/>
            </a:bodyPr>
            <a:p>
              <a:pPr>
                <a:lnSpc>
                  <a:spcPct val="150000"/>
                </a:lnSpc>
              </a:pPr>
              <a:r>
                <a:rPr lang="en-US" altLang="zh-CN" sz="2100" dirty="0">
                  <a:solidFill>
                    <a:srgbClr val="FFC000"/>
                  </a:solidFill>
                  <a:latin typeface="FZZhunYuan-M02S"/>
                  <a:ea typeface="FZZhunYuan-M02S"/>
                  <a:cs typeface="FZZhunYuan-M02S"/>
                </a:rPr>
                <a:t>2.</a:t>
              </a:r>
              <a:r>
                <a:rPr lang="zh-CN" altLang="en-US" sz="2100" dirty="0">
                  <a:solidFill>
                    <a:srgbClr val="FFC000"/>
                  </a:solidFill>
                  <a:latin typeface="FZZhunYuan-M02S"/>
                  <a:ea typeface="FZZhunYuan-M02S"/>
                  <a:cs typeface="FZZhunYuan-M02S"/>
                </a:rPr>
                <a:t>物质准备</a:t>
              </a:r>
              <a:endParaRPr lang="zh-CN" altLang="en-US" sz="2100" dirty="0">
                <a:solidFill>
                  <a:srgbClr val="FFC000"/>
                </a:solidFill>
                <a:latin typeface="FZZhunYuan-M02S"/>
                <a:ea typeface="FZZhunYuan-M02S"/>
                <a:cs typeface="FZZhunYuan-M02S"/>
              </a:endParaRPr>
            </a:p>
          </p:txBody>
        </p:sp>
        <p:sp>
          <p:nvSpPr>
            <p:cNvPr id="9" name="文本框 8"/>
            <p:cNvSpPr txBox="1"/>
            <p:nvPr/>
          </p:nvSpPr>
          <p:spPr>
            <a:xfrm>
              <a:off x="994" y="3233"/>
              <a:ext cx="5612" cy="1888"/>
            </a:xfrm>
            <a:prstGeom prst="rect">
              <a:avLst/>
            </a:prstGeom>
          </p:spPr>
          <p:txBody>
            <a:bodyPr wrap="square">
              <a:spAutoFit/>
            </a:bodyPr>
            <a:p>
              <a:pPr marL="0" indent="304800" defTabSz="266700">
                <a:lnSpc>
                  <a:spcPct val="150000"/>
                </a:lnSpc>
                <a:spcBef>
                  <a:spcPct val="0"/>
                </a:spcBef>
                <a:spcAft>
                  <a:spcPct val="0"/>
                </a:spcAft>
              </a:pPr>
              <a:r>
                <a:rPr sz="1600">
                  <a:solidFill>
                    <a:schemeClr val="tx1">
                      <a:lumMod val="85000"/>
                      <a:lumOff val="15000"/>
                    </a:schemeClr>
                  </a:solidFill>
                  <a:ea typeface="宋体" pitchFamily="2" charset="-122"/>
                </a:rPr>
                <a:t>与活动主题紧密相关</a:t>
              </a:r>
              <a:r>
                <a:rPr lang="zh-CN" sz="1600">
                  <a:solidFill>
                    <a:schemeClr val="tx1">
                      <a:lumMod val="85000"/>
                      <a:lumOff val="15000"/>
                    </a:schemeClr>
                  </a:solidFill>
                  <a:ea typeface="宋体" pitchFamily="2" charset="-122"/>
                </a:rPr>
                <a:t>、充足且安全的材料、布置活动环境和场景、必要的辅助工具或材料，</a:t>
              </a:r>
              <a:endParaRPr lang="zh-CN" sz="1600">
                <a:solidFill>
                  <a:schemeClr val="tx1">
                    <a:lumMod val="85000"/>
                    <a:lumOff val="15000"/>
                  </a:schemeClr>
                </a:solidFill>
                <a:ea typeface="宋体" pitchFamily="2" charset="-122"/>
              </a:endParaRPr>
            </a:p>
          </p:txBody>
        </p:sp>
      </p:grpSp>
      <p:grpSp>
        <p:nvGrpSpPr>
          <p:cNvPr id="17" name="组合 16"/>
          <p:cNvGrpSpPr/>
          <p:nvPr/>
        </p:nvGrpSpPr>
        <p:grpSpPr>
          <a:xfrm>
            <a:off x="4598035" y="1501140"/>
            <a:ext cx="4053840" cy="1381760"/>
            <a:chOff x="7241" y="2364"/>
            <a:chExt cx="6384" cy="2176"/>
          </a:xfrm>
        </p:grpSpPr>
        <p:sp>
          <p:nvSpPr>
            <p:cNvPr id="6" name="矩形 5"/>
            <p:cNvSpPr/>
            <p:nvPr/>
          </p:nvSpPr>
          <p:spPr>
            <a:xfrm>
              <a:off x="8075" y="2364"/>
              <a:ext cx="5222" cy="869"/>
            </a:xfrm>
            <a:prstGeom prst="rect">
              <a:avLst/>
            </a:prstGeom>
          </p:spPr>
          <p:txBody>
            <a:bodyPr wrap="square" lIns="68571" tIns="34285" rIns="68571" bIns="34285">
              <a:spAutoFit/>
            </a:bodyPr>
            <a:p>
              <a:pPr>
                <a:lnSpc>
                  <a:spcPct val="150000"/>
                </a:lnSpc>
              </a:pPr>
              <a:r>
                <a:rPr lang="en-US" altLang="zh-CN" sz="2100" dirty="0">
                  <a:solidFill>
                    <a:srgbClr val="FFC000"/>
                  </a:solidFill>
                  <a:latin typeface="FZZhunYuan-M02S"/>
                  <a:ea typeface="FZZhunYuan-M02S"/>
                  <a:cs typeface="FZZhunYuan-M02S"/>
                </a:rPr>
                <a:t>1.</a:t>
              </a:r>
              <a:r>
                <a:rPr lang="zh-CN" altLang="en-US" sz="2100" dirty="0">
                  <a:solidFill>
                    <a:srgbClr val="FFC000"/>
                  </a:solidFill>
                  <a:latin typeface="FZZhunYuan-M02S"/>
                  <a:ea typeface="FZZhunYuan-M02S"/>
                  <a:cs typeface="FZZhunYuan-M02S"/>
                </a:rPr>
                <a:t>经验准备</a:t>
              </a:r>
              <a:endParaRPr lang="zh-CN" altLang="en-US" sz="2100" dirty="0">
                <a:solidFill>
                  <a:srgbClr val="FFC000"/>
                </a:solidFill>
                <a:latin typeface="FZZhunYuan-M02S"/>
                <a:ea typeface="FZZhunYuan-M02S"/>
                <a:cs typeface="FZZhunYuan-M02S"/>
              </a:endParaRPr>
            </a:p>
          </p:txBody>
        </p:sp>
        <p:sp>
          <p:nvSpPr>
            <p:cNvPr id="11" name="文本框 10"/>
            <p:cNvSpPr txBox="1"/>
            <p:nvPr/>
          </p:nvSpPr>
          <p:spPr>
            <a:xfrm>
              <a:off x="7241" y="3233"/>
              <a:ext cx="6384" cy="1307"/>
            </a:xfrm>
            <a:prstGeom prst="rect">
              <a:avLst/>
            </a:prstGeom>
          </p:spPr>
          <p:txBody>
            <a:bodyPr wrap="square">
              <a:spAutoFit/>
            </a:bodyPr>
            <a:p>
              <a:pPr marL="0" indent="304800" defTabSz="266700">
                <a:lnSpc>
                  <a:spcPct val="150000"/>
                </a:lnSpc>
                <a:spcBef>
                  <a:spcPct val="0"/>
                </a:spcBef>
                <a:spcAft>
                  <a:spcPct val="0"/>
                </a:spcAft>
              </a:pPr>
              <a:r>
                <a:rPr sz="1600">
                  <a:solidFill>
                    <a:schemeClr val="tx1">
                      <a:lumMod val="85000"/>
                      <a:lumOff val="15000"/>
                    </a:schemeClr>
                  </a:solidFill>
                  <a:ea typeface="宋体" pitchFamily="2" charset="-122"/>
                  <a:sym typeface="+mn-ea"/>
                </a:rPr>
                <a:t>经验准备需涵盖婴幼儿、家长和教师的三维经验储备，建立生活化学习基础。</a:t>
              </a:r>
              <a:endParaRPr lang="zh-CN" altLang="en-US" sz="1600">
                <a:solidFill>
                  <a:schemeClr val="tx1">
                    <a:lumMod val="85000"/>
                    <a:lumOff val="15000"/>
                  </a:schemeClr>
                </a:solidFill>
                <a:latin typeface="宋体" pitchFamily="2" charset="-122"/>
                <a:ea typeface="宋体" pitchFamily="2" charset="-122"/>
              </a:endParaRPr>
            </a:p>
          </p:txBody>
        </p:sp>
      </p:grpSp>
      <p:sp>
        <p:nvSpPr>
          <p:cNvPr id="4" name="矩形 3"/>
          <p:cNvSpPr/>
          <p:nvPr/>
        </p:nvSpPr>
        <p:spPr>
          <a:xfrm>
            <a:off x="1824355" y="3583940"/>
            <a:ext cx="1986280" cy="640080"/>
          </a:xfrm>
          <a:prstGeom prst="rect">
            <a:avLst/>
          </a:prstGeom>
          <a:solidFill>
            <a:srgbClr val="00B050"/>
          </a:solidFill>
          <a:ln>
            <a:solidFill>
              <a:srgbClr val="00B050"/>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a:t>物质</a:t>
            </a:r>
            <a:r>
              <a:rPr lang="zh-CN" altLang="en-US" sz="2400"/>
              <a:t>准备</a:t>
            </a:r>
            <a:endParaRPr lang="zh-CN" altLang="en-US" sz="2400"/>
          </a:p>
        </p:txBody>
      </p:sp>
      <p:sp>
        <p:nvSpPr>
          <p:cNvPr id="7" name="矩形 6"/>
          <p:cNvSpPr/>
          <p:nvPr/>
        </p:nvSpPr>
        <p:spPr>
          <a:xfrm>
            <a:off x="4684395" y="3583940"/>
            <a:ext cx="1864995" cy="640080"/>
          </a:xfrm>
          <a:prstGeom prst="rect">
            <a:avLst/>
          </a:prstGeom>
          <a:solidFill>
            <a:srgbClr val="00B050"/>
          </a:solidFill>
          <a:ln>
            <a:solidFill>
              <a:srgbClr val="00B050"/>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a:t>经验</a:t>
            </a:r>
            <a:r>
              <a:rPr lang="zh-CN" altLang="en-US" sz="2400"/>
              <a:t>准备</a:t>
            </a:r>
            <a:endParaRPr lang="zh-CN" altLang="en-US" sz="2400"/>
          </a:p>
        </p:txBody>
      </p:sp>
      <p:sp>
        <p:nvSpPr>
          <p:cNvPr id="8" name="加号 7"/>
          <p:cNvSpPr/>
          <p:nvPr/>
        </p:nvSpPr>
        <p:spPr>
          <a:xfrm>
            <a:off x="3970655" y="3672840"/>
            <a:ext cx="533400" cy="533400"/>
          </a:xfrm>
          <a:prstGeom prst="mathPlus">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22" presetClass="entr" presetSubtype="2"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right)">
                                      <p:cBhvr>
                                        <p:cTn id="13" dur="500"/>
                                        <p:tgtEl>
                                          <p:spTgt spid="8"/>
                                        </p:tgtEl>
                                      </p:cBhvr>
                                    </p:animEffect>
                                  </p:childTnLst>
                                </p:cTn>
                              </p:par>
                              <p:par>
                                <p:cTn id="14" presetID="22" presetClass="entr" presetSubtype="2"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right)">
                                      <p:cBhvr>
                                        <p:cTn id="16" dur="500"/>
                                        <p:tgtEl>
                                          <p:spTgt spid="4"/>
                                        </p:tgtEl>
                                      </p:cBhvr>
                                    </p:animEffect>
                                  </p:childTnLst>
                                </p:cTn>
                              </p:par>
                              <p:par>
                                <p:cTn id="17" presetID="22" presetClass="entr" presetSubtype="2"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right)">
                                      <p:cBhvr>
                                        <p:cTn id="1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4" grpId="0" animBg="1"/>
      <p:bldP spid="8" grpId="1" animBg="1"/>
      <p:bldP spid="4"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6"/>
          <p:cNvSpPr/>
          <p:nvPr/>
        </p:nvSpPr>
        <p:spPr bwMode="auto">
          <a:xfrm>
            <a:off x="0" y="624917"/>
            <a:ext cx="1618699" cy="583807"/>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rgbClr val="FFC000"/>
          </a:solidFill>
          <a:ln>
            <a:noFill/>
          </a:ln>
        </p:spPr>
      </p:sp>
      <p:sp>
        <p:nvSpPr>
          <p:cNvPr id="3" name="矩形 2"/>
          <p:cNvSpPr/>
          <p:nvPr/>
        </p:nvSpPr>
        <p:spPr>
          <a:xfrm>
            <a:off x="631129" y="653169"/>
            <a:ext cx="4053840" cy="497840"/>
          </a:xfrm>
          <a:prstGeom prst="rect">
            <a:avLst/>
          </a:prstGeom>
        </p:spPr>
        <p:txBody>
          <a:bodyPr wrap="none" lIns="68571" tIns="34285" rIns="68571" bIns="34285">
            <a:spAutoFit/>
          </a:bodyPr>
          <a:lstStyle/>
          <a:p>
            <a:pPr algn="l"/>
            <a:r>
              <a:rPr lang="zh-CN" altLang="zh-CN" sz="2800" b="1" dirty="0" smtClean="0">
                <a:latin typeface="Times New Roman" panose="02020503050405090304" charset="0"/>
                <a:ea typeface="微软雅黑" panose="020B0503020204020204" pitchFamily="34" charset="-122"/>
                <a:cs typeface="+mj-cs"/>
              </a:rPr>
              <a:t>三、</a:t>
            </a:r>
            <a:r>
              <a:rPr lang="en-US" altLang="zh-CN" sz="2800" b="1" dirty="0" smtClean="0">
                <a:latin typeface="Times New Roman" panose="02020503050405090304" charset="0"/>
                <a:ea typeface="微软雅黑" panose="020B0503020204020204" pitchFamily="34" charset="-122"/>
                <a:cs typeface="+mj-cs"/>
              </a:rPr>
              <a:t>    </a:t>
            </a:r>
            <a:r>
              <a:rPr lang="zh-CN" altLang="en-US" sz="2800" b="1" dirty="0">
                <a:latin typeface="Times New Roman" panose="02020503050405090304" charset="0"/>
                <a:ea typeface="微软雅黑" panose="020B0503020204020204" pitchFamily="34" charset="-122"/>
                <a:cs typeface="+mj-cs"/>
              </a:rPr>
              <a:t>活动过程设计</a:t>
            </a:r>
            <a:r>
              <a:rPr lang="zh-CN" altLang="en-US" sz="2800" b="1" dirty="0">
                <a:latin typeface="Times New Roman" panose="02020503050405090304" charset="0"/>
                <a:ea typeface="微软雅黑" panose="020B0503020204020204" pitchFamily="34" charset="-122"/>
                <a:cs typeface="+mj-cs"/>
              </a:rPr>
              <a:t>要点</a:t>
            </a:r>
            <a:endParaRPr lang="zh-CN" altLang="en-US" sz="2800" b="1" dirty="0">
              <a:latin typeface="Times New Roman" panose="02020503050405090304" charset="0"/>
              <a:ea typeface="微软雅黑" panose="020B0503020204020204" pitchFamily="34" charset="-122"/>
              <a:cs typeface="+mj-cs"/>
            </a:endParaRPr>
          </a:p>
        </p:txBody>
      </p:sp>
      <p:sp>
        <p:nvSpPr>
          <p:cNvPr id="9" name="文本框 8"/>
          <p:cNvSpPr txBox="1"/>
          <p:nvPr/>
        </p:nvSpPr>
        <p:spPr>
          <a:xfrm>
            <a:off x="631190" y="1477645"/>
            <a:ext cx="2230120" cy="2491740"/>
          </a:xfrm>
          <a:prstGeom prst="rect">
            <a:avLst/>
          </a:prstGeom>
          <a:noFill/>
        </p:spPr>
        <p:txBody>
          <a:bodyPr wrap="square" rtlCol="0">
            <a:spAutoFit/>
          </a:bodyPr>
          <a:p>
            <a:pPr>
              <a:lnSpc>
                <a:spcPct val="150000"/>
              </a:lnSpc>
            </a:pPr>
            <a:r>
              <a:rPr lang="en-US" altLang="zh-CN" sz="2400" b="1"/>
              <a:t>1.</a:t>
            </a:r>
            <a:r>
              <a:rPr lang="zh-CN" altLang="en-US" sz="2400" b="1"/>
              <a:t>活动</a:t>
            </a:r>
            <a:r>
              <a:rPr lang="zh-CN" altLang="en-US" sz="2400" b="1"/>
              <a:t>导入</a:t>
            </a:r>
            <a:endParaRPr lang="zh-CN" altLang="en-US" sz="2400" b="1"/>
          </a:p>
          <a:p>
            <a:pPr>
              <a:lnSpc>
                <a:spcPct val="150000"/>
              </a:lnSpc>
            </a:pPr>
            <a:r>
              <a:rPr lang="zh-CN" altLang="en-US" sz="1600">
                <a:sym typeface="+mn-ea"/>
              </a:rPr>
              <a:t>活动导入包括</a:t>
            </a:r>
            <a:r>
              <a:rPr lang="zh-CN" altLang="en-US" sz="1600" b="1">
                <a:sym typeface="+mn-ea"/>
              </a:rPr>
              <a:t>活动开场互动</a:t>
            </a:r>
            <a:r>
              <a:rPr lang="zh-CN" altLang="en-US" sz="1600">
                <a:sym typeface="+mn-ea"/>
              </a:rPr>
              <a:t>和</a:t>
            </a:r>
            <a:r>
              <a:rPr lang="zh-CN" altLang="en-US" sz="1600" b="1">
                <a:sym typeface="+mn-ea"/>
              </a:rPr>
              <a:t>正式导入</a:t>
            </a:r>
            <a:r>
              <a:rPr lang="zh-CN" altLang="en-US" sz="1600">
                <a:sym typeface="+mn-ea"/>
              </a:rPr>
              <a:t>。开场互动是为了暖场，正式导入要激发婴幼儿和家长对活动的兴趣。</a:t>
            </a:r>
            <a:endParaRPr lang="zh-CN" altLang="en-US" sz="1600"/>
          </a:p>
        </p:txBody>
      </p:sp>
      <p:pic>
        <p:nvPicPr>
          <p:cNvPr id="4" name="图片 3" descr="0e6c6a1eb80b52a769eca18db8d9d3cb"/>
          <p:cNvPicPr>
            <a:picLocks noChangeAspect="1"/>
          </p:cNvPicPr>
          <p:nvPr/>
        </p:nvPicPr>
        <p:blipFill>
          <a:blip r:embed="rId1"/>
          <a:stretch>
            <a:fillRect/>
          </a:stretch>
        </p:blipFill>
        <p:spPr>
          <a:xfrm>
            <a:off x="3322955" y="1477645"/>
            <a:ext cx="1412875" cy="1645285"/>
          </a:xfrm>
          <a:prstGeom prst="rect">
            <a:avLst/>
          </a:prstGeom>
        </p:spPr>
      </p:pic>
      <p:pic>
        <p:nvPicPr>
          <p:cNvPr id="5" name="图片 4" descr="Unknown-6"/>
          <p:cNvPicPr>
            <a:picLocks noChangeAspect="1"/>
          </p:cNvPicPr>
          <p:nvPr/>
        </p:nvPicPr>
        <p:blipFill>
          <a:blip r:embed="rId2"/>
          <a:stretch>
            <a:fillRect/>
          </a:stretch>
        </p:blipFill>
        <p:spPr>
          <a:xfrm>
            <a:off x="5480050" y="1477645"/>
            <a:ext cx="1234440" cy="1645285"/>
          </a:xfrm>
          <a:prstGeom prst="rect">
            <a:avLst/>
          </a:prstGeom>
        </p:spPr>
      </p:pic>
      <p:pic>
        <p:nvPicPr>
          <p:cNvPr id="7" name="图片 6" descr="994511b407f4164fdb7f75e135761643"/>
          <p:cNvPicPr>
            <a:picLocks noChangeAspect="1"/>
          </p:cNvPicPr>
          <p:nvPr/>
        </p:nvPicPr>
        <p:blipFill>
          <a:blip r:embed="rId3"/>
          <a:srcRect l="5398" t="60716" r="8478" b="4815"/>
          <a:stretch>
            <a:fillRect/>
          </a:stretch>
        </p:blipFill>
        <p:spPr>
          <a:xfrm>
            <a:off x="3189605" y="3449320"/>
            <a:ext cx="1997075" cy="1072515"/>
          </a:xfrm>
          <a:prstGeom prst="rect">
            <a:avLst/>
          </a:prstGeom>
        </p:spPr>
      </p:pic>
      <p:sp>
        <p:nvSpPr>
          <p:cNvPr id="8" name="文本框 7"/>
          <p:cNvSpPr txBox="1"/>
          <p:nvPr/>
        </p:nvSpPr>
        <p:spPr>
          <a:xfrm>
            <a:off x="5607685" y="3266440"/>
            <a:ext cx="3048000" cy="1445260"/>
          </a:xfrm>
          <a:prstGeom prst="rect">
            <a:avLst/>
          </a:prstGeom>
          <a:noFill/>
        </p:spPr>
        <p:txBody>
          <a:bodyPr wrap="square" rtlCol="0">
            <a:spAutoFit/>
          </a:bodyPr>
          <a:p>
            <a:r>
              <a:rPr lang="zh-CN" altLang="en-US" sz="8800">
                <a:solidFill>
                  <a:srgbClr val="C00000"/>
                </a:solidFill>
                <a:latin typeface="黑体" charset="0"/>
                <a:ea typeface="黑体" charset="0"/>
              </a:rPr>
              <a:t>？</a:t>
            </a:r>
            <a:endParaRPr lang="zh-CN" altLang="en-US" sz="8800">
              <a:solidFill>
                <a:srgbClr val="C00000"/>
              </a:solidFill>
              <a:latin typeface="黑体" charset="0"/>
              <a:ea typeface="黑体" charset="0"/>
            </a:endParaRPr>
          </a:p>
        </p:txBody>
      </p:sp>
      <p:pic>
        <p:nvPicPr>
          <p:cNvPr id="10" name="图片 9" descr="Unknown-7"/>
          <p:cNvPicPr>
            <a:picLocks noChangeAspect="1"/>
          </p:cNvPicPr>
          <p:nvPr/>
        </p:nvPicPr>
        <p:blipFill>
          <a:blip r:embed="rId4"/>
          <a:srcRect l="14585" r="8081"/>
          <a:stretch>
            <a:fillRect/>
          </a:stretch>
        </p:blipFill>
        <p:spPr>
          <a:xfrm>
            <a:off x="7295515" y="1678305"/>
            <a:ext cx="1153160" cy="1444625"/>
          </a:xfrm>
          <a:prstGeom prst="rect">
            <a:avLst/>
          </a:prstGeom>
        </p:spPr>
      </p:pic>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2"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right)">
                                      <p:cBhvr>
                                        <p:cTn id="11" dur="500"/>
                                        <p:tgtEl>
                                          <p:spTgt spid="10"/>
                                        </p:tgtEl>
                                      </p:cBhvr>
                                    </p:animEffect>
                                  </p:childTnLst>
                                </p:cTn>
                              </p:par>
                              <p:par>
                                <p:cTn id="12" presetID="22" presetClass="entr" presetSubtype="2" fill="hold"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right)">
                                      <p:cBhvr>
                                        <p:cTn id="14" dur="500"/>
                                        <p:tgtEl>
                                          <p:spTgt spid="5"/>
                                        </p:tgtEl>
                                      </p:cBhvr>
                                    </p:animEffect>
                                  </p:childTnLst>
                                </p:cTn>
                              </p:par>
                              <p:par>
                                <p:cTn id="15" presetID="22" presetClass="entr" presetSubtype="2"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right)">
                                      <p:cBhvr>
                                        <p:cTn id="17" dur="500"/>
                                        <p:tgtEl>
                                          <p:spTgt spid="7"/>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right)">
                                      <p:cBhvr>
                                        <p:cTn id="20" dur="500"/>
                                        <p:tgtEl>
                                          <p:spTgt spid="8"/>
                                        </p:tgtEl>
                                      </p:cBhvr>
                                    </p:animEffect>
                                  </p:childTnLst>
                                </p:cTn>
                              </p:par>
                              <p:par>
                                <p:cTn id="21" presetID="22" presetClass="entr" presetSubtype="2"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right)">
                                      <p:cBhvr>
                                        <p:cTn id="2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8" grpId="0"/>
      <p:bldP spid="8"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6"/>
          <p:cNvSpPr/>
          <p:nvPr/>
        </p:nvSpPr>
        <p:spPr bwMode="auto">
          <a:xfrm>
            <a:off x="0" y="624917"/>
            <a:ext cx="1618699" cy="583807"/>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rgbClr val="FFC000"/>
          </a:solidFill>
          <a:ln>
            <a:noFill/>
          </a:ln>
        </p:spPr>
      </p:sp>
      <p:sp>
        <p:nvSpPr>
          <p:cNvPr id="3" name="矩形 2"/>
          <p:cNvSpPr/>
          <p:nvPr/>
        </p:nvSpPr>
        <p:spPr>
          <a:xfrm>
            <a:off x="631129" y="653169"/>
            <a:ext cx="4053840" cy="497840"/>
          </a:xfrm>
          <a:prstGeom prst="rect">
            <a:avLst/>
          </a:prstGeom>
        </p:spPr>
        <p:txBody>
          <a:bodyPr wrap="none" lIns="68571" tIns="34285" rIns="68571" bIns="34285">
            <a:spAutoFit/>
          </a:bodyPr>
          <a:lstStyle/>
          <a:p>
            <a:pPr algn="l"/>
            <a:r>
              <a:rPr lang="zh-CN" altLang="zh-CN" sz="2800" b="1" dirty="0" smtClean="0">
                <a:latin typeface="Times New Roman" panose="02020503050405090304" charset="0"/>
                <a:ea typeface="微软雅黑" panose="020B0503020204020204" pitchFamily="34" charset="-122"/>
                <a:cs typeface="+mj-cs"/>
              </a:rPr>
              <a:t>三、</a:t>
            </a:r>
            <a:r>
              <a:rPr lang="en-US" altLang="zh-CN" sz="2800" b="1" dirty="0" smtClean="0">
                <a:latin typeface="Times New Roman" panose="02020503050405090304" charset="0"/>
                <a:ea typeface="微软雅黑" panose="020B0503020204020204" pitchFamily="34" charset="-122"/>
                <a:cs typeface="+mj-cs"/>
              </a:rPr>
              <a:t>    </a:t>
            </a:r>
            <a:r>
              <a:rPr lang="zh-CN" altLang="en-US" sz="2800" b="1" dirty="0">
                <a:latin typeface="Times New Roman" panose="02020503050405090304" charset="0"/>
                <a:ea typeface="微软雅黑" panose="020B0503020204020204" pitchFamily="34" charset="-122"/>
                <a:cs typeface="+mj-cs"/>
                <a:sym typeface="+mn-ea"/>
              </a:rPr>
              <a:t>活动过程设计要点</a:t>
            </a:r>
            <a:endParaRPr lang="zh-CN" altLang="en-US" sz="2800" b="1" dirty="0">
              <a:latin typeface="Times New Roman" panose="02020503050405090304" charset="0"/>
              <a:ea typeface="微软雅黑" panose="020B0503020204020204" pitchFamily="34" charset="-122"/>
              <a:cs typeface="+mj-cs"/>
            </a:endParaRPr>
          </a:p>
        </p:txBody>
      </p:sp>
      <p:pic>
        <p:nvPicPr>
          <p:cNvPr id="6" name="https://photo-static-api.fotomore.com/creative/vcg/400/new/VCG41N1438571066.jpg?uid=386&amp;timestamp=1743395423&amp;sign=36dca10f91b05c53095c89d97de4ccea" descr="/Users/xuyanzi/Downloads/53aacab51d2e2375e43693705e7a11a5.jpeg53aacab51d2e2375e43693705e7a11a5"/>
          <p:cNvPicPr>
            <a:picLocks noChangeAspect="1"/>
          </p:cNvPicPr>
          <p:nvPr/>
        </p:nvPicPr>
        <p:blipFill>
          <a:blip r:embed="rId1"/>
          <a:srcRect l="2568" r="2568"/>
          <a:stretch>
            <a:fillRect/>
          </a:stretch>
        </p:blipFill>
        <p:spPr>
          <a:xfrm>
            <a:off x="3906520" y="2727325"/>
            <a:ext cx="3272155" cy="2299335"/>
          </a:xfrm>
          <a:prstGeom prst="rect">
            <a:avLst/>
          </a:prstGeom>
          <a:effectLst>
            <a:softEdge rad="57150"/>
          </a:effectLst>
        </p:spPr>
      </p:pic>
      <p:sp>
        <p:nvSpPr>
          <p:cNvPr id="10" name="文本框 9"/>
          <p:cNvSpPr txBox="1"/>
          <p:nvPr/>
        </p:nvSpPr>
        <p:spPr>
          <a:xfrm>
            <a:off x="688975" y="1346835"/>
            <a:ext cx="7330440" cy="1753235"/>
          </a:xfrm>
          <a:prstGeom prst="rect">
            <a:avLst/>
          </a:prstGeom>
          <a:noFill/>
        </p:spPr>
        <p:txBody>
          <a:bodyPr wrap="square" rtlCol="0">
            <a:spAutoFit/>
          </a:bodyPr>
          <a:p>
            <a:pPr>
              <a:lnSpc>
                <a:spcPct val="150000"/>
              </a:lnSpc>
            </a:pPr>
            <a:r>
              <a:rPr lang="en-US" altLang="zh-CN" sz="2400" b="1"/>
              <a:t>2.</a:t>
            </a:r>
            <a:r>
              <a:rPr lang="zh-CN" altLang="en-US" sz="2400" b="1"/>
              <a:t>活动</a:t>
            </a:r>
            <a:r>
              <a:rPr lang="zh-CN" altLang="en-US" sz="2400" b="1"/>
              <a:t>展开</a:t>
            </a:r>
            <a:endParaRPr lang="zh-CN" altLang="en-US" sz="2400" b="1"/>
          </a:p>
          <a:p>
            <a:pPr>
              <a:lnSpc>
                <a:spcPct val="150000"/>
              </a:lnSpc>
            </a:pPr>
            <a:r>
              <a:rPr lang="zh-CN" altLang="en-US" sz="1600"/>
              <a:t>灵活运用各种教学方法和策略，确保活动内容既符合婴幼儿的认知与发展水平，又能激发婴幼儿与家长进行充分的互动。根据婴幼儿的反应灵活调整节奏，确保活动不偏离目标。</a:t>
            </a:r>
            <a:endParaRPr lang="zh-CN" altLang="en-US" sz="1600"/>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ppt_x</p:attrName>
                                        </p:attrNameLst>
                                      </p:cBhvr>
                                      <p:tavLst>
                                        <p:tav tm="0">
                                          <p:val>
                                            <p:strVal val="#ppt_x-.2"/>
                                          </p:val>
                                        </p:tav>
                                        <p:tav tm="100000">
                                          <p:val>
                                            <p:strVal val="#ppt_x"/>
                                          </p:val>
                                        </p:tav>
                                      </p:tavLst>
                                    </p:anim>
                                    <p:anim calcmode="lin" valueType="num">
                                      <p:cBhvr>
                                        <p:cTn id="8" dur="1000" fill="hold"/>
                                        <p:tgtEl>
                                          <p:spTgt spid="10"/>
                                        </p:tgtEl>
                                        <p:attrNameLst>
                                          <p:attrName>ppt_y</p:attrName>
                                        </p:attrNameLst>
                                      </p:cBhvr>
                                      <p:tavLst>
                                        <p:tav tm="0">
                                          <p:val>
                                            <p:strVal val="#ppt_y"/>
                                          </p:val>
                                        </p:tav>
                                        <p:tav tm="100000">
                                          <p:val>
                                            <p:strVal val="#ppt_y"/>
                                          </p:val>
                                        </p:tav>
                                      </p:tavLst>
                                    </p:anim>
                                    <p:animEffect transition="in" filter="wipe(right)" prLst="gradientSize: 0.1">
                                      <p:cBhvr>
                                        <p:cTn id="9"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6"/>
          <p:cNvSpPr/>
          <p:nvPr/>
        </p:nvSpPr>
        <p:spPr bwMode="auto">
          <a:xfrm>
            <a:off x="0" y="624917"/>
            <a:ext cx="1618699" cy="583807"/>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rgbClr val="FFC000"/>
          </a:solidFill>
          <a:ln>
            <a:noFill/>
          </a:ln>
        </p:spPr>
      </p:sp>
      <p:sp>
        <p:nvSpPr>
          <p:cNvPr id="3" name="矩形 2"/>
          <p:cNvSpPr/>
          <p:nvPr/>
        </p:nvSpPr>
        <p:spPr>
          <a:xfrm>
            <a:off x="631129" y="653169"/>
            <a:ext cx="4053840" cy="497840"/>
          </a:xfrm>
          <a:prstGeom prst="rect">
            <a:avLst/>
          </a:prstGeom>
        </p:spPr>
        <p:txBody>
          <a:bodyPr wrap="none" lIns="68571" tIns="34285" rIns="68571" bIns="34285">
            <a:spAutoFit/>
          </a:bodyPr>
          <a:lstStyle/>
          <a:p>
            <a:pPr algn="l"/>
            <a:r>
              <a:rPr lang="zh-CN" altLang="zh-CN" sz="2800" b="1" dirty="0" smtClean="0">
                <a:latin typeface="Times New Roman" panose="02020503050405090304" charset="0"/>
                <a:ea typeface="微软雅黑" panose="020B0503020204020204" pitchFamily="34" charset="-122"/>
                <a:cs typeface="+mj-cs"/>
              </a:rPr>
              <a:t>三、</a:t>
            </a:r>
            <a:r>
              <a:rPr lang="en-US" altLang="zh-CN" sz="2800" b="1" dirty="0" smtClean="0">
                <a:latin typeface="Times New Roman" panose="02020503050405090304" charset="0"/>
                <a:ea typeface="微软雅黑" panose="020B0503020204020204" pitchFamily="34" charset="-122"/>
                <a:cs typeface="+mj-cs"/>
              </a:rPr>
              <a:t>    </a:t>
            </a:r>
            <a:r>
              <a:rPr lang="zh-CN" altLang="en-US" sz="2800" b="1" dirty="0">
                <a:latin typeface="Times New Roman" panose="02020503050405090304" charset="0"/>
                <a:ea typeface="微软雅黑" panose="020B0503020204020204" pitchFamily="34" charset="-122"/>
                <a:cs typeface="+mj-cs"/>
                <a:sym typeface="+mn-ea"/>
              </a:rPr>
              <a:t>活动过程设计要点</a:t>
            </a:r>
            <a:endParaRPr lang="zh-CN" altLang="en-US" sz="2800" b="1" dirty="0">
              <a:latin typeface="Times New Roman" panose="02020503050405090304" charset="0"/>
              <a:ea typeface="微软雅黑" panose="020B0503020204020204" pitchFamily="34" charset="-122"/>
              <a:cs typeface="+mj-cs"/>
            </a:endParaRPr>
          </a:p>
        </p:txBody>
      </p:sp>
      <p:pic>
        <p:nvPicPr>
          <p:cNvPr id="6" name="https://photo-static-api.fotomore.com/creative/vcg/400/new/VCG41N1438571066.jpg?uid=386&amp;timestamp=1743395423&amp;sign=36dca10f91b05c53095c89d97de4ccea" descr="/Users/xuyanzi/Downloads/21e1f3376589d5df5d93e3b2dfa12e22.jpeg21e1f3376589d5df5d93e3b2dfa12e22"/>
          <p:cNvPicPr>
            <a:picLocks noChangeAspect="1"/>
          </p:cNvPicPr>
          <p:nvPr/>
        </p:nvPicPr>
        <p:blipFill>
          <a:blip r:embed="rId1"/>
          <a:srcRect t="14865" b="14865"/>
          <a:stretch>
            <a:fillRect/>
          </a:stretch>
        </p:blipFill>
        <p:spPr>
          <a:xfrm>
            <a:off x="3906520" y="2727325"/>
            <a:ext cx="3272155" cy="2299335"/>
          </a:xfrm>
          <a:prstGeom prst="rect">
            <a:avLst/>
          </a:prstGeom>
          <a:effectLst>
            <a:softEdge rad="57150"/>
          </a:effectLst>
        </p:spPr>
      </p:pic>
      <p:sp>
        <p:nvSpPr>
          <p:cNvPr id="10" name="文本框 9"/>
          <p:cNvSpPr txBox="1"/>
          <p:nvPr/>
        </p:nvSpPr>
        <p:spPr>
          <a:xfrm>
            <a:off x="688975" y="1346835"/>
            <a:ext cx="7330440" cy="1383665"/>
          </a:xfrm>
          <a:prstGeom prst="rect">
            <a:avLst/>
          </a:prstGeom>
          <a:noFill/>
        </p:spPr>
        <p:txBody>
          <a:bodyPr wrap="square" rtlCol="0">
            <a:spAutoFit/>
          </a:bodyPr>
          <a:p>
            <a:pPr>
              <a:lnSpc>
                <a:spcPct val="150000"/>
              </a:lnSpc>
            </a:pPr>
            <a:r>
              <a:rPr lang="en-US" altLang="zh-CN" sz="2400" b="1"/>
              <a:t>3.</a:t>
            </a:r>
            <a:r>
              <a:rPr lang="zh-CN" altLang="en-US" sz="2400" b="1"/>
              <a:t>活动</a:t>
            </a:r>
            <a:r>
              <a:rPr lang="zh-CN" altLang="en-US" sz="2400" b="1"/>
              <a:t>进阶</a:t>
            </a:r>
            <a:endParaRPr lang="zh-CN" altLang="en-US" sz="2400" b="1"/>
          </a:p>
          <a:p>
            <a:pPr>
              <a:lnSpc>
                <a:spcPct val="150000"/>
              </a:lnSpc>
            </a:pPr>
            <a:r>
              <a:rPr lang="zh-CN" altLang="en-US" sz="1600">
                <a:sym typeface="+mn-ea"/>
              </a:rPr>
              <a:t>活动进阶是为了强化活动展开部分，目的是使婴幼儿在挑战中不断成长，可以通过逐步增加难度或复杂度来实现。</a:t>
            </a:r>
            <a:endParaRPr lang="zh-CN" altLang="en-US" sz="1600"/>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ppt_x</p:attrName>
                                        </p:attrNameLst>
                                      </p:cBhvr>
                                      <p:tavLst>
                                        <p:tav tm="0">
                                          <p:val>
                                            <p:strVal val="#ppt_x-.2"/>
                                          </p:val>
                                        </p:tav>
                                        <p:tav tm="100000">
                                          <p:val>
                                            <p:strVal val="#ppt_x"/>
                                          </p:val>
                                        </p:tav>
                                      </p:tavLst>
                                    </p:anim>
                                    <p:anim calcmode="lin" valueType="num">
                                      <p:cBhvr>
                                        <p:cTn id="8" dur="1000" fill="hold"/>
                                        <p:tgtEl>
                                          <p:spTgt spid="10"/>
                                        </p:tgtEl>
                                        <p:attrNameLst>
                                          <p:attrName>ppt_y</p:attrName>
                                        </p:attrNameLst>
                                      </p:cBhvr>
                                      <p:tavLst>
                                        <p:tav tm="0">
                                          <p:val>
                                            <p:strVal val="#ppt_y"/>
                                          </p:val>
                                        </p:tav>
                                        <p:tav tm="100000">
                                          <p:val>
                                            <p:strVal val="#ppt_y"/>
                                          </p:val>
                                        </p:tav>
                                      </p:tavLst>
                                    </p:anim>
                                    <p:animEffect transition="in" filter="wipe(right)" prLst="gradientSize: 0.1">
                                      <p:cBhvr>
                                        <p:cTn id="9"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6"/>
          <p:cNvSpPr/>
          <p:nvPr/>
        </p:nvSpPr>
        <p:spPr bwMode="auto">
          <a:xfrm>
            <a:off x="0" y="624917"/>
            <a:ext cx="1618699" cy="583807"/>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rgbClr val="FFC000"/>
          </a:solidFill>
          <a:ln>
            <a:noFill/>
          </a:ln>
        </p:spPr>
      </p:sp>
      <p:sp>
        <p:nvSpPr>
          <p:cNvPr id="3" name="矩形 2"/>
          <p:cNvSpPr/>
          <p:nvPr/>
        </p:nvSpPr>
        <p:spPr>
          <a:xfrm>
            <a:off x="631129" y="653169"/>
            <a:ext cx="4053840" cy="497840"/>
          </a:xfrm>
          <a:prstGeom prst="rect">
            <a:avLst/>
          </a:prstGeom>
        </p:spPr>
        <p:txBody>
          <a:bodyPr wrap="none" lIns="68571" tIns="34285" rIns="68571" bIns="34285">
            <a:spAutoFit/>
          </a:bodyPr>
          <a:lstStyle/>
          <a:p>
            <a:pPr algn="l"/>
            <a:r>
              <a:rPr lang="zh-CN" altLang="zh-CN" sz="2800" b="1" dirty="0" smtClean="0">
                <a:latin typeface="Times New Roman" panose="02020503050405090304" charset="0"/>
                <a:ea typeface="微软雅黑" panose="020B0503020204020204" pitchFamily="34" charset="-122"/>
                <a:cs typeface="+mj-cs"/>
              </a:rPr>
              <a:t>三、</a:t>
            </a:r>
            <a:r>
              <a:rPr lang="en-US" altLang="zh-CN" sz="2800" b="1" dirty="0" smtClean="0">
                <a:latin typeface="Times New Roman" panose="02020503050405090304" charset="0"/>
                <a:ea typeface="微软雅黑" panose="020B0503020204020204" pitchFamily="34" charset="-122"/>
                <a:cs typeface="+mj-cs"/>
              </a:rPr>
              <a:t>    </a:t>
            </a:r>
            <a:r>
              <a:rPr lang="zh-CN" altLang="en-US" sz="2800" b="1" dirty="0">
                <a:latin typeface="Times New Roman" panose="02020503050405090304" charset="0"/>
                <a:ea typeface="微软雅黑" panose="020B0503020204020204" pitchFamily="34" charset="-122"/>
                <a:cs typeface="+mj-cs"/>
                <a:sym typeface="+mn-ea"/>
              </a:rPr>
              <a:t>活动过程设计要点</a:t>
            </a:r>
            <a:endParaRPr lang="zh-CN" altLang="en-US" sz="2800" b="1" dirty="0">
              <a:latin typeface="Times New Roman" panose="02020503050405090304" charset="0"/>
              <a:ea typeface="微软雅黑" panose="020B0503020204020204" pitchFamily="34" charset="-122"/>
              <a:cs typeface="+mj-cs"/>
            </a:endParaRPr>
          </a:p>
        </p:txBody>
      </p:sp>
      <p:pic>
        <p:nvPicPr>
          <p:cNvPr id="6" name="https://photo-static-api.fotomore.com/creative/vcg/400/new/VCG41N1438571066.jpg?uid=386&amp;timestamp=1743395423&amp;sign=36dca10f91b05c53095c89d97de4ccea" descr="/Users/xuyanzi/Downloads/a9fb2c8aff47a371307d45be67fc5d86.jpega9fb2c8aff47a371307d45be67fc5d86"/>
          <p:cNvPicPr>
            <a:picLocks noChangeAspect="1"/>
          </p:cNvPicPr>
          <p:nvPr/>
        </p:nvPicPr>
        <p:blipFill>
          <a:blip r:embed="rId1"/>
          <a:srcRect t="3144" b="3144"/>
          <a:stretch>
            <a:fillRect/>
          </a:stretch>
        </p:blipFill>
        <p:spPr>
          <a:xfrm>
            <a:off x="880745" y="2118360"/>
            <a:ext cx="3272155" cy="2299335"/>
          </a:xfrm>
          <a:prstGeom prst="rect">
            <a:avLst/>
          </a:prstGeom>
          <a:effectLst>
            <a:softEdge rad="57150"/>
          </a:effectLst>
        </p:spPr>
      </p:pic>
      <p:sp>
        <p:nvSpPr>
          <p:cNvPr id="10" name="文本框 9"/>
          <p:cNvSpPr txBox="1"/>
          <p:nvPr/>
        </p:nvSpPr>
        <p:spPr>
          <a:xfrm>
            <a:off x="4968875" y="1346835"/>
            <a:ext cx="3050540" cy="2122805"/>
          </a:xfrm>
          <a:prstGeom prst="rect">
            <a:avLst/>
          </a:prstGeom>
          <a:noFill/>
        </p:spPr>
        <p:txBody>
          <a:bodyPr wrap="square" rtlCol="0">
            <a:spAutoFit/>
          </a:bodyPr>
          <a:p>
            <a:pPr>
              <a:lnSpc>
                <a:spcPct val="150000"/>
              </a:lnSpc>
            </a:pPr>
            <a:r>
              <a:rPr lang="en-US" altLang="zh-CN" sz="2400" b="1"/>
              <a:t>4.</a:t>
            </a:r>
            <a:r>
              <a:rPr lang="zh-CN" altLang="en-US" sz="2400" b="1"/>
              <a:t>活动</a:t>
            </a:r>
            <a:r>
              <a:rPr lang="zh-CN" altLang="en-US" sz="2400" b="1"/>
              <a:t>结束</a:t>
            </a:r>
            <a:endParaRPr lang="zh-CN" altLang="en-US" sz="2400" b="1"/>
          </a:p>
          <a:p>
            <a:pPr>
              <a:lnSpc>
                <a:spcPct val="150000"/>
              </a:lnSpc>
            </a:pPr>
            <a:r>
              <a:rPr lang="zh-CN" altLang="en-US" sz="1600">
                <a:sym typeface="+mn-ea"/>
              </a:rPr>
              <a:t>活动结束包括分享交流和总结评价两个重要环节，旨在巩固活动效果、回顾活动和总结活动，丰富家长和婴幼儿的活动收获。</a:t>
            </a:r>
            <a:endParaRPr lang="zh-CN" altLang="en-US" sz="1600"/>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ppt_x</p:attrName>
                                        </p:attrNameLst>
                                      </p:cBhvr>
                                      <p:tavLst>
                                        <p:tav tm="0">
                                          <p:val>
                                            <p:strVal val="#ppt_x-.2"/>
                                          </p:val>
                                        </p:tav>
                                        <p:tav tm="100000">
                                          <p:val>
                                            <p:strVal val="#ppt_x"/>
                                          </p:val>
                                        </p:tav>
                                      </p:tavLst>
                                    </p:anim>
                                    <p:anim calcmode="lin" valueType="num">
                                      <p:cBhvr>
                                        <p:cTn id="8" dur="1000" fill="hold"/>
                                        <p:tgtEl>
                                          <p:spTgt spid="10"/>
                                        </p:tgtEl>
                                        <p:attrNameLst>
                                          <p:attrName>ppt_y</p:attrName>
                                        </p:attrNameLst>
                                      </p:cBhvr>
                                      <p:tavLst>
                                        <p:tav tm="0">
                                          <p:val>
                                            <p:strVal val="#ppt_y"/>
                                          </p:val>
                                        </p:tav>
                                        <p:tav tm="100000">
                                          <p:val>
                                            <p:strVal val="#ppt_y"/>
                                          </p:val>
                                        </p:tav>
                                      </p:tavLst>
                                    </p:anim>
                                    <p:animEffect transition="in" filter="wipe(right)" prLst="gradientSize: 0.1">
                                      <p:cBhvr>
                                        <p:cTn id="9"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Lst>
  </p:timing>
</p:sld>
</file>

<file path=ppt/tags/tag1.xml><?xml version="1.0" encoding="utf-8"?>
<p:tagLst xmlns:p="http://schemas.openxmlformats.org/presentationml/2006/main">
  <p:tag name="KSO_WM_BEAUTIFY_FLAG" val=""/>
</p:tagLst>
</file>

<file path=ppt/tags/tag2.xml><?xml version="1.0" encoding="utf-8"?>
<p:tagLst xmlns:p="http://schemas.openxmlformats.org/presentationml/2006/main">
  <p:tag name="ISPRING_ULTRA_SCORM_TRACKING_SLIDES" val="1"/>
  <p:tag name="GENSWF_OUTPUT_FILE_NAME" val="33"/>
  <p:tag name="commondata" val="eyJoZGlkIjoiMzQ2MmQ5NGMxNjAxZjljMjcwNjUyZWY2ZmI1MjQ3NjgifQ=="/>
</p:tagLst>
</file>

<file path=ppt/theme/theme1.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892</Words>
  <Application>WPS 演示</Application>
  <PresentationFormat>全屏显示(16:9)</PresentationFormat>
  <Paragraphs>83</Paragraphs>
  <Slides>12</Slides>
  <Notes>3</Notes>
  <HiddenSlides>0</HiddenSlides>
  <MMClips>0</MMClips>
  <ScaleCrop>false</ScaleCrop>
  <HeadingPairs>
    <vt:vector size="6" baseType="variant">
      <vt:variant>
        <vt:lpstr>已用的字体</vt:lpstr>
      </vt:variant>
      <vt:variant>
        <vt:i4>22</vt:i4>
      </vt:variant>
      <vt:variant>
        <vt:lpstr>主题</vt:lpstr>
      </vt:variant>
      <vt:variant>
        <vt:i4>1</vt:i4>
      </vt:variant>
      <vt:variant>
        <vt:lpstr>幻灯片标题</vt:lpstr>
      </vt:variant>
      <vt:variant>
        <vt:i4>12</vt:i4>
      </vt:variant>
    </vt:vector>
  </HeadingPairs>
  <TitlesOfParts>
    <vt:vector size="35" baseType="lpstr">
      <vt:lpstr>Arial</vt:lpstr>
      <vt:lpstr>宋体</vt:lpstr>
      <vt:lpstr>Wingdings</vt:lpstr>
      <vt:lpstr>Calibri</vt:lpstr>
      <vt:lpstr>ITC Avant Garde Std Bk</vt:lpstr>
      <vt:lpstr>苹方-简</vt:lpstr>
      <vt:lpstr>微软雅黑</vt:lpstr>
      <vt:lpstr>汉仪旗黑</vt:lpstr>
      <vt:lpstr>Arial</vt:lpstr>
      <vt:lpstr>楷体</vt:lpstr>
      <vt:lpstr>Times New Roman</vt:lpstr>
      <vt:lpstr>FZZhunYuan-M02S</vt:lpstr>
      <vt:lpstr>汉仪书宋二KW</vt:lpstr>
      <vt:lpstr>黑体</vt:lpstr>
      <vt:lpstr>Helvetica Neue</vt:lpstr>
      <vt:lpstr>宋体</vt:lpstr>
      <vt:lpstr>Arial Unicode MS</vt:lpstr>
      <vt:lpstr>等线</vt:lpstr>
      <vt:lpstr>汉仪中等线KW</vt:lpstr>
      <vt:lpstr>汉仪楷体KW</vt:lpstr>
      <vt:lpstr>Thonburi</vt:lpstr>
      <vt:lpstr>汉仪中黑KW</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商务ppt</dc:title>
  <dc:creator>lzj</dc:creator>
  <cp:lastModifiedBy>zz</cp:lastModifiedBy>
  <cp:revision>3229</cp:revision>
  <dcterms:created xsi:type="dcterms:W3CDTF">2025-03-31T07:44:18Z</dcterms:created>
  <dcterms:modified xsi:type="dcterms:W3CDTF">2025-03-31T07:44:18Z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9685979325285A346939EA67082D9E85_43</vt:lpwstr>
  </property>
  <property fmtid="{D5CDD505-2E9C-101B-9397-08002B2CF9AE}" pid="3" name="KSOProductBuildVer">
    <vt:lpwstr>2052-6.10.1.8873</vt:lpwstr>
  </property>
</Properties>
</file>